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88" r:id="rId17"/>
    <p:sldId id="286" r:id="rId18"/>
    <p:sldId id="279" r:id="rId19"/>
    <p:sldId id="280" r:id="rId20"/>
    <p:sldId id="281" r:id="rId21"/>
    <p:sldId id="282" r:id="rId22"/>
    <p:sldId id="283" r:id="rId23"/>
    <p:sldId id="284" r:id="rId24"/>
    <p:sldId id="292" r:id="rId25"/>
    <p:sldId id="285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273" r:id="rId34"/>
    <p:sldId id="276" r:id="rId35"/>
    <p:sldId id="277" r:id="rId36"/>
    <p:sldId id="287" r:id="rId37"/>
    <p:sldId id="315" r:id="rId38"/>
    <p:sldId id="316" r:id="rId39"/>
    <p:sldId id="304" r:id="rId40"/>
    <p:sldId id="306" r:id="rId41"/>
    <p:sldId id="307" r:id="rId42"/>
    <p:sldId id="321" r:id="rId43"/>
    <p:sldId id="29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00" r:id="rId53"/>
    <p:sldId id="301" r:id="rId54"/>
    <p:sldId id="302" r:id="rId55"/>
    <p:sldId id="330" r:id="rId56"/>
    <p:sldId id="317" r:id="rId57"/>
    <p:sldId id="318" r:id="rId58"/>
    <p:sldId id="319" r:id="rId59"/>
    <p:sldId id="320" r:id="rId60"/>
    <p:sldId id="331" r:id="rId61"/>
    <p:sldId id="332" r:id="rId62"/>
    <p:sldId id="31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5A6EA-6D21-994C-BA45-23BDA61F60E4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65325-80BC-2140-83C8-2113CDC11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8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342C47-B16B-41DC-B3DE-53CDDFE593B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4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7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1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5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1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3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49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2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9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2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0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53623-1B34-46F6-92EC-8EC8A9C0BF8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C284-B76F-4059-9AD5-F682FCA91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38401" y="4119"/>
            <a:ext cx="7288681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Motion Controller </a:t>
            </a:r>
          </a:p>
          <a:p>
            <a:pPr algn="ctr"/>
            <a:r>
              <a:rPr lang="en-US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Training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3201" y="2763798"/>
            <a:ext cx="71658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Trainer: Shrikant Takale &amp; K.Pradeep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96201" y="4648201"/>
            <a:ext cx="248612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By</a:t>
            </a:r>
          </a:p>
          <a:p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Nanjayan N R</a:t>
            </a:r>
          </a:p>
          <a:p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Nivin Clinton A </a:t>
            </a:r>
          </a:p>
        </p:txBody>
      </p:sp>
    </p:spTree>
    <p:extLst>
      <p:ext uri="{BB962C8B-B14F-4D97-AF65-F5344CB8AC3E}">
        <p14:creationId xmlns:p14="http://schemas.microsoft.com/office/powerpoint/2010/main" val="330825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6085" y="450552"/>
            <a:ext cx="3343115" cy="347359"/>
          </a:xfrm>
          <a:prstGeom prst="rect">
            <a:avLst/>
          </a:prstGeom>
        </p:spPr>
        <p:txBody>
          <a:bodyPr vert="horz" wrap="square" lIns="0" tIns="14816" rIns="0" bIns="0" rtlCol="0" anchor="ctr">
            <a:spAutoFit/>
          </a:bodyPr>
          <a:lstStyle/>
          <a:p>
            <a:pPr marL="11397">
              <a:spcBef>
                <a:spcPts val="117"/>
              </a:spcBef>
            </a:pPr>
            <a:r>
              <a:rPr sz="2400" spc="-193" dirty="0"/>
              <a:t>Q172DCPU-S1/Q173DCPU-S1</a:t>
            </a:r>
            <a:r>
              <a:rPr lang="en-US" sz="2400" spc="-193" dirty="0"/>
              <a:t>:</a:t>
            </a:r>
            <a:endParaRPr sz="2400" spc="-193" dirty="0"/>
          </a:p>
        </p:txBody>
      </p:sp>
      <p:sp>
        <p:nvSpPr>
          <p:cNvPr id="3" name="object 3"/>
          <p:cNvSpPr/>
          <p:nvPr/>
        </p:nvSpPr>
        <p:spPr>
          <a:xfrm>
            <a:off x="1718742" y="1030046"/>
            <a:ext cx="8748518" cy="5255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9543" y="6723"/>
            <a:ext cx="9131877" cy="6842312"/>
          </a:xfrm>
          <a:custGeom>
            <a:avLst/>
            <a:gdLst/>
            <a:ahLst/>
            <a:cxnLst/>
            <a:rect l="l" t="t" r="r" b="b"/>
            <a:pathLst>
              <a:path w="10045065" h="7754620">
                <a:moveTo>
                  <a:pt x="0" y="0"/>
                </a:moveTo>
                <a:lnTo>
                  <a:pt x="0" y="7754111"/>
                </a:lnTo>
                <a:lnTo>
                  <a:pt x="10044683" y="7754111"/>
                </a:lnTo>
                <a:lnTo>
                  <a:pt x="100446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569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105855"/>
            <a:ext cx="3444316" cy="315818"/>
          </a:xfrm>
        </p:spPr>
        <p:txBody>
          <a:bodyPr>
            <a:normAutofit fontScale="90000"/>
          </a:bodyPr>
          <a:lstStyle/>
          <a:p>
            <a:r>
              <a:rPr lang="en-US" sz="2052" dirty="0"/>
              <a:t>Servo Amplifiers and Motor Types: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315083"/>
              </p:ext>
            </p:extLst>
          </p:nvPr>
        </p:nvGraphicFramePr>
        <p:xfrm>
          <a:off x="1929880" y="440337"/>
          <a:ext cx="8388431" cy="25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9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602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CPU Type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Axis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Servo Amplifier Type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Motor Type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Communication</a:t>
                      </a:r>
                    </a:p>
                  </a:txBody>
                  <a:tcPr marL="78191" marR="78191" marT="39095" marB="390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89">
                <a:tc>
                  <a:txBody>
                    <a:bodyPr/>
                    <a:lstStyle/>
                    <a:p>
                      <a:r>
                        <a:rPr lang="en-US" sz="1500" dirty="0"/>
                        <a:t>Q172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 axis</a:t>
                      </a:r>
                    </a:p>
                  </a:txBody>
                  <a:tcPr marL="78191" marR="78191" marT="39095" marB="39095"/>
                </a:tc>
                <a:tc rowSpan="2">
                  <a:txBody>
                    <a:bodyPr/>
                    <a:lstStyle/>
                    <a:p>
                      <a:r>
                        <a:rPr lang="en-US" sz="1500" dirty="0"/>
                        <a:t>MR-JE</a:t>
                      </a:r>
                    </a:p>
                    <a:p>
                      <a:r>
                        <a:rPr lang="en-US" sz="1500" dirty="0"/>
                        <a:t>MR-J2</a:t>
                      </a:r>
                    </a:p>
                  </a:txBody>
                  <a:tcPr marL="78191" marR="78191" marT="39095" marB="39095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500" dirty="0"/>
                        <a:t>HF(0.5kW</a:t>
                      </a:r>
                      <a:r>
                        <a:rPr lang="en-US" sz="1500" baseline="0" dirty="0"/>
                        <a:t> to 3kW)</a:t>
                      </a:r>
                      <a:endParaRPr lang="en-US" sz="1500" dirty="0"/>
                    </a:p>
                  </a:txBody>
                  <a:tcPr marL="78191" marR="78191" marT="39095" marB="39095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SSC Net(speed 5.6Kbps)</a:t>
                      </a:r>
                    </a:p>
                    <a:p>
                      <a:endParaRPr lang="en-US" sz="1500" dirty="0"/>
                    </a:p>
                  </a:txBody>
                  <a:tcPr marL="78191" marR="78191" marT="39095" marB="39095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89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Q173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32 axis</a:t>
                      </a:r>
                    </a:p>
                  </a:txBody>
                  <a:tcPr marL="78191" marR="78191" marT="39095" marB="39095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89">
                <a:tc>
                  <a:txBody>
                    <a:bodyPr/>
                    <a:lstStyle/>
                    <a:p>
                      <a:r>
                        <a:rPr lang="en-US" sz="1500" dirty="0"/>
                        <a:t>Q172D</a:t>
                      </a:r>
                    </a:p>
                  </a:txBody>
                  <a:tcPr marL="78191" marR="78191" marT="39095" marB="39095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 axis</a:t>
                      </a:r>
                    </a:p>
                  </a:txBody>
                  <a:tcPr marL="78191" marR="78191" marT="39095" marB="39095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MR-J3 </a:t>
                      </a:r>
                    </a:p>
                  </a:txBody>
                  <a:tcPr marL="78191" marR="78191" marT="39095" marB="390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HA-JP(110kW to 220kW)</a:t>
                      </a:r>
                    </a:p>
                  </a:txBody>
                  <a:tcPr marL="78191" marR="78191" marT="39095" marB="390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SSC Net III(speed 50Mbps)</a:t>
                      </a:r>
                    </a:p>
                  </a:txBody>
                  <a:tcPr marL="78191" marR="78191" marT="39095" marB="390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79">
                <a:tc>
                  <a:txBody>
                    <a:bodyPr/>
                    <a:lstStyle/>
                    <a:p>
                      <a:r>
                        <a:rPr lang="en-US" sz="1500" dirty="0"/>
                        <a:t>Q173D</a:t>
                      </a:r>
                    </a:p>
                  </a:txBody>
                  <a:tcPr marL="78191" marR="78191" marT="39095" marB="390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32 axis</a:t>
                      </a:r>
                    </a:p>
                  </a:txBody>
                  <a:tcPr marL="78191" marR="78191" marT="39095" marB="390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MR-J3</a:t>
                      </a:r>
                    </a:p>
                  </a:txBody>
                  <a:tcPr marL="78191" marR="78191" marT="39095" marB="390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HA-LP(5kW to 55kW)</a:t>
                      </a:r>
                    </a:p>
                  </a:txBody>
                  <a:tcPr marL="78191" marR="78191" marT="39095" marB="390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SSC Net III(speed 50Mbps)</a:t>
                      </a:r>
                    </a:p>
                  </a:txBody>
                  <a:tcPr marL="78191" marR="78191" marT="39095" marB="390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89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Q172DS</a:t>
                      </a:r>
                    </a:p>
                  </a:txBody>
                  <a:tcPr marL="78191" marR="78191" marT="39095" marB="39095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16 axis</a:t>
                      </a:r>
                    </a:p>
                  </a:txBody>
                  <a:tcPr marL="78191" marR="78191" marT="39095" marB="39095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500" dirty="0"/>
                        <a:t>MR-J4</a:t>
                      </a:r>
                    </a:p>
                  </a:txBody>
                  <a:tcPr marL="78191" marR="78191" marT="39095" marB="39095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500" dirty="0"/>
                        <a:t>HG(0.5kW to 22kW) </a:t>
                      </a:r>
                    </a:p>
                    <a:p>
                      <a:endParaRPr lang="en-US" sz="1500" dirty="0"/>
                    </a:p>
                  </a:txBody>
                  <a:tcPr marL="78191" marR="78191" marT="39095" marB="39095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SSC Net III/H(speed 150Mbps)</a:t>
                      </a:r>
                    </a:p>
                  </a:txBody>
                  <a:tcPr marL="78191" marR="78191" marT="39095" marB="39095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67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Q173DS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32 axis</a:t>
                      </a:r>
                    </a:p>
                  </a:txBody>
                  <a:tcPr marL="78191" marR="78191" marT="39095" marB="39095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9" y="2965064"/>
            <a:ext cx="8388431" cy="38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37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1" y="247068"/>
            <a:ext cx="3480469" cy="347359"/>
          </a:xfrm>
          <a:prstGeom prst="rect">
            <a:avLst/>
          </a:prstGeom>
        </p:spPr>
        <p:txBody>
          <a:bodyPr vert="horz" wrap="square" lIns="0" tIns="14816" rIns="0" bIns="0" rtlCol="0" anchor="ctr">
            <a:spAutoFit/>
          </a:bodyPr>
          <a:lstStyle/>
          <a:p>
            <a:pPr marL="11397">
              <a:spcBef>
                <a:spcPts val="117"/>
              </a:spcBef>
            </a:pPr>
            <a:r>
              <a:rPr sz="2400" spc="-386" dirty="0"/>
              <a:t>S</a:t>
            </a:r>
            <a:r>
              <a:rPr lang="en-US" sz="2400" spc="-386" dirty="0"/>
              <a:t>  </a:t>
            </a:r>
            <a:r>
              <a:rPr sz="2400" spc="-386" dirty="0" err="1"/>
              <a:t>S</a:t>
            </a:r>
            <a:r>
              <a:rPr lang="en-US" sz="2400" spc="-386" dirty="0"/>
              <a:t> </a:t>
            </a:r>
            <a:r>
              <a:rPr sz="2400" spc="-386" dirty="0"/>
              <a:t>C</a:t>
            </a:r>
            <a:r>
              <a:rPr lang="en-US" sz="2400" spc="-386" dirty="0"/>
              <a:t> </a:t>
            </a:r>
            <a:r>
              <a:rPr sz="2400" spc="-386" dirty="0"/>
              <a:t>N</a:t>
            </a:r>
            <a:r>
              <a:rPr lang="en-US" sz="2400" spc="-386" dirty="0"/>
              <a:t> </a:t>
            </a:r>
            <a:r>
              <a:rPr sz="2400" spc="-386" dirty="0"/>
              <a:t>E</a:t>
            </a:r>
            <a:r>
              <a:rPr lang="en-US" sz="2400" spc="-386" dirty="0"/>
              <a:t> </a:t>
            </a:r>
            <a:r>
              <a:rPr sz="2400" spc="-386" dirty="0"/>
              <a:t>T </a:t>
            </a:r>
            <a:r>
              <a:rPr sz="2400" spc="-72" dirty="0"/>
              <a:t>Connection </a:t>
            </a:r>
            <a:r>
              <a:rPr sz="2400" dirty="0"/>
              <a:t>:</a:t>
            </a:r>
            <a:r>
              <a:rPr sz="2400" spc="-274" dirty="0"/>
              <a:t> </a:t>
            </a:r>
            <a:r>
              <a:rPr sz="2400" spc="-220" dirty="0"/>
              <a:t>Q173DCPU</a:t>
            </a:r>
          </a:p>
        </p:txBody>
      </p:sp>
      <p:sp>
        <p:nvSpPr>
          <p:cNvPr id="3" name="object 3"/>
          <p:cNvSpPr/>
          <p:nvPr/>
        </p:nvSpPr>
        <p:spPr>
          <a:xfrm>
            <a:off x="3123468" y="987927"/>
            <a:ext cx="6011965" cy="5548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9543" y="6723"/>
            <a:ext cx="9131877" cy="6842312"/>
          </a:xfrm>
          <a:custGeom>
            <a:avLst/>
            <a:gdLst/>
            <a:ahLst/>
            <a:cxnLst/>
            <a:rect l="l" t="t" r="r" b="b"/>
            <a:pathLst>
              <a:path w="10045065" h="7754620">
                <a:moveTo>
                  <a:pt x="0" y="0"/>
                </a:moveTo>
                <a:lnTo>
                  <a:pt x="0" y="7754111"/>
                </a:lnTo>
                <a:lnTo>
                  <a:pt x="10044683" y="7754111"/>
                </a:lnTo>
                <a:lnTo>
                  <a:pt x="100446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50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746" y="338089"/>
            <a:ext cx="1880055" cy="263182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Encoder Types: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>
          <a:xfrm>
            <a:off x="1860656" y="822634"/>
            <a:ext cx="3977640" cy="5473368"/>
          </a:xfrm>
          <a:ln>
            <a:solidFill>
              <a:schemeClr val="tx1"/>
            </a:solidFill>
            <a:prstDash val="sysDash"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1.Incremental Encoder:</a:t>
            </a:r>
          </a:p>
          <a:p>
            <a:pPr marL="244345" indent="-244345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gives A,B and Z pulses.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4345" indent="-244345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number of A/B pulse depends on the resolution. B pulse follows A pulse with phase shift. Z pulse is generated once for every rotation.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4345" indent="-244345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does not have memory to store position and speed values.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4345" indent="-244345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number of output pulses/Revolution depend on the resolution of the encoder.</a:t>
            </a:r>
          </a:p>
          <a:p>
            <a:pPr marL="244345" indent="-244345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4345" indent="-244345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Example: Some types of encoders are 3600ppr,900ppr,etc.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040615" y="822634"/>
            <a:ext cx="3977640" cy="5473368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2.Absolute Encoder:</a:t>
            </a:r>
          </a:p>
          <a:p>
            <a:pPr marL="244345" indent="-244345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has internal registers which can store the position values and speed values.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4345" indent="-244345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Unlike incremental this requires battery to store the position values.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4345" indent="-244345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For absolute encoder homing should be done during initial commissioning in order to store the reference position.</a:t>
            </a:r>
          </a:p>
          <a:p>
            <a:pPr marL="244345" indent="-244345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4345" indent="-244345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resolution is defined in terms of bits/Revolution. For example 5bit encoder has 2^5=32 positions. So 360degree gets divided into 32 parts with each part containing 11 degrees.</a:t>
            </a:r>
          </a:p>
          <a:p>
            <a:pPr marL="244345" indent="-244345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4345" indent="-244345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4345" indent="-244345"/>
            <a:endParaRPr lang="en-US" sz="1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26318" y="4667024"/>
          <a:ext cx="3192798" cy="938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2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2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2764">
                <a:tc>
                  <a:txBody>
                    <a:bodyPr/>
                    <a:lstStyle/>
                    <a:p>
                      <a:r>
                        <a:rPr lang="en-US" sz="1500" dirty="0"/>
                        <a:t>2^4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2^3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2^2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2^1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2^0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bits</a:t>
                      </a:r>
                    </a:p>
                  </a:txBody>
                  <a:tcPr marL="78191" marR="78191" marT="39095" marB="390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11deg</a:t>
                      </a:r>
                    </a:p>
                  </a:txBody>
                  <a:tcPr marL="78191" marR="78191" marT="39095" marB="3909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99 deg</a:t>
                      </a:r>
                    </a:p>
                  </a:txBody>
                  <a:tcPr marL="78191" marR="78191" marT="39095" marB="3909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69451" y="5743320"/>
            <a:ext cx="3714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4345" indent="-244345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Example: Similarly  17bit,18bit and 22bit resolutions are available</a:t>
            </a:r>
          </a:p>
        </p:txBody>
      </p:sp>
    </p:spTree>
    <p:extLst>
      <p:ext uri="{BB962C8B-B14F-4D97-AF65-F5344CB8AC3E}">
        <p14:creationId xmlns:p14="http://schemas.microsoft.com/office/powerpoint/2010/main" val="394040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67" y="583280"/>
            <a:ext cx="4800600" cy="29634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73244"/>
            <a:ext cx="4038600" cy="3035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45" y="403901"/>
            <a:ext cx="2619375" cy="2628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1" y="3059668"/>
            <a:ext cx="218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12bit Encoder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7FA22-BAA3-4198-8D10-4EC605DFB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1" y="3936289"/>
            <a:ext cx="4575175" cy="2517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C22A2-B151-4FEF-B7B4-D960401BFA08}"/>
              </a:ext>
            </a:extLst>
          </p:cNvPr>
          <p:cNvSpPr txBox="1"/>
          <p:nvPr/>
        </p:nvSpPr>
        <p:spPr>
          <a:xfrm>
            <a:off x="1611799" y="64710"/>
            <a:ext cx="283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Encoder Examples:</a:t>
            </a:r>
          </a:p>
        </p:txBody>
      </p:sp>
    </p:spTree>
    <p:extLst>
      <p:ext uri="{BB962C8B-B14F-4D97-AF65-F5344CB8AC3E}">
        <p14:creationId xmlns:p14="http://schemas.microsoft.com/office/powerpoint/2010/main" val="365485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AF1C-2AEC-4E74-B3EC-01A0C32D2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8600"/>
            <a:ext cx="3657600" cy="334962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Incremental Encoder Example: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707E8-FC9B-4BDB-B1B8-1D06561F2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19200"/>
            <a:ext cx="7718274" cy="3037284"/>
          </a:xfrm>
        </p:spPr>
      </p:pic>
    </p:spTree>
    <p:extLst>
      <p:ext uri="{BB962C8B-B14F-4D97-AF65-F5344CB8AC3E}">
        <p14:creationId xmlns:p14="http://schemas.microsoft.com/office/powerpoint/2010/main" val="173505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498600" cy="498475"/>
          </a:xfrm>
        </p:spPr>
        <p:txBody>
          <a:bodyPr>
            <a:normAutofit fontScale="90000"/>
          </a:bodyPr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3600"/>
            <a:ext cx="10515600" cy="5313363"/>
          </a:xfrm>
        </p:spPr>
        <p:txBody>
          <a:bodyPr/>
          <a:lstStyle/>
          <a:p>
            <a:r>
              <a:rPr lang="en-US" dirty="0"/>
              <a:t>Motor Continuous Rotation explain</a:t>
            </a:r>
          </a:p>
          <a:p>
            <a:r>
              <a:rPr lang="en-US" dirty="0"/>
              <a:t>How encoder values stored in memory during power-off condition</a:t>
            </a:r>
          </a:p>
          <a:p>
            <a:r>
              <a:rPr lang="en-US" dirty="0"/>
              <a:t>Dual motor connection in single drive</a:t>
            </a:r>
          </a:p>
          <a:p>
            <a:r>
              <a:rPr lang="en-US" dirty="0"/>
              <a:t>How to terminate SSC-Net communication port in the drive</a:t>
            </a:r>
          </a:p>
          <a:p>
            <a:r>
              <a:rPr lang="en-US" dirty="0"/>
              <a:t>MPG explain</a:t>
            </a:r>
          </a:p>
          <a:p>
            <a:r>
              <a:rPr lang="en-US" dirty="0"/>
              <a:t>SERCOS communication Speed </a:t>
            </a:r>
          </a:p>
          <a:p>
            <a:r>
              <a:rPr lang="en-US" dirty="0"/>
              <a:t>Absolute encoder output and wiring interface with drives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601" y="208967"/>
            <a:ext cx="3124200" cy="344483"/>
          </a:xfrm>
          <a:prstGeom prst="rect">
            <a:avLst/>
          </a:prstGeom>
        </p:spPr>
        <p:txBody>
          <a:bodyPr vert="horz" wrap="square" lIns="0" tIns="11967" rIns="0" bIns="0" rtlCol="0" anchor="ctr">
            <a:spAutoFit/>
          </a:bodyPr>
          <a:lstStyle/>
          <a:p>
            <a:pPr marL="11397">
              <a:spcBef>
                <a:spcPts val="94"/>
              </a:spcBef>
            </a:pPr>
            <a:r>
              <a:rPr lang="en-US" sz="2400" spc="-431" dirty="0"/>
              <a:t> </a:t>
            </a:r>
            <a:r>
              <a:rPr lang="en-US" sz="2400" spc="-45" dirty="0"/>
              <a:t>C</a:t>
            </a:r>
            <a:r>
              <a:rPr sz="2400" spc="-45" dirty="0"/>
              <a:t>ontents</a:t>
            </a:r>
            <a:r>
              <a:rPr lang="en-US" sz="2400" spc="-45" dirty="0"/>
              <a:t>:</a:t>
            </a:r>
            <a:endParaRPr sz="2400" spc="-224" dirty="0"/>
          </a:p>
        </p:txBody>
      </p:sp>
      <p:sp>
        <p:nvSpPr>
          <p:cNvPr id="3" name="object 3"/>
          <p:cNvSpPr txBox="1"/>
          <p:nvPr/>
        </p:nvSpPr>
        <p:spPr>
          <a:xfrm>
            <a:off x="482601" y="812801"/>
            <a:ext cx="4828309" cy="2500927"/>
          </a:xfrm>
          <a:prstGeom prst="rect">
            <a:avLst/>
          </a:prstGeom>
        </p:spPr>
        <p:txBody>
          <a:bodyPr vert="horz" wrap="square" lIns="0" tIns="114540" rIns="0" bIns="0" rtlCol="0">
            <a:spAutoFit/>
          </a:bodyPr>
          <a:lstStyle/>
          <a:p>
            <a:pPr marL="351597" indent="-340200">
              <a:spcBef>
                <a:spcPts val="902"/>
              </a:spcBef>
              <a:buChar char="•"/>
              <a:tabLst>
                <a:tab pos="351597" algn="l"/>
                <a:tab pos="352167" algn="l"/>
              </a:tabLst>
            </a:pPr>
            <a:endParaRPr lang="en-US" sz="2000" spc="-108" dirty="0">
              <a:latin typeface="Arial"/>
              <a:cs typeface="Arial"/>
            </a:endParaRPr>
          </a:p>
          <a:p>
            <a:pPr marL="351597" indent="-340200">
              <a:spcBef>
                <a:spcPts val="902"/>
              </a:spcBef>
              <a:buChar char="•"/>
              <a:tabLst>
                <a:tab pos="351597" algn="l"/>
                <a:tab pos="352167" algn="l"/>
              </a:tabLst>
            </a:pPr>
            <a:r>
              <a:rPr lang="en-US" sz="2000" spc="-108" dirty="0">
                <a:latin typeface="Arial"/>
                <a:cs typeface="Arial"/>
              </a:rPr>
              <a:t>Real and Virtual mode</a:t>
            </a:r>
          </a:p>
          <a:p>
            <a:pPr marL="351597" indent="-340200">
              <a:spcBef>
                <a:spcPts val="902"/>
              </a:spcBef>
              <a:buChar char="•"/>
              <a:tabLst>
                <a:tab pos="351597" algn="l"/>
                <a:tab pos="352167" algn="l"/>
              </a:tabLst>
            </a:pPr>
            <a:r>
              <a:rPr sz="2000" spc="-108">
                <a:latin typeface="Arial"/>
                <a:cs typeface="Arial"/>
              </a:rPr>
              <a:t>List </a:t>
            </a:r>
            <a:r>
              <a:rPr sz="2000" spc="9" dirty="0">
                <a:latin typeface="Arial"/>
                <a:cs typeface="Arial"/>
              </a:rPr>
              <a:t>of </a:t>
            </a:r>
            <a:r>
              <a:rPr sz="2000" spc="-22">
                <a:latin typeface="Arial"/>
                <a:cs typeface="Arial"/>
              </a:rPr>
              <a:t>the</a:t>
            </a:r>
            <a:r>
              <a:rPr sz="2000" spc="-310">
                <a:latin typeface="Arial"/>
                <a:cs typeface="Arial"/>
              </a:rPr>
              <a:t> </a:t>
            </a:r>
            <a:r>
              <a:rPr sz="2000" spc="-148">
                <a:latin typeface="Arial"/>
                <a:cs typeface="Arial"/>
              </a:rPr>
              <a:t>Devices</a:t>
            </a:r>
            <a:endParaRPr sz="2000" dirty="0">
              <a:latin typeface="Arial"/>
              <a:cs typeface="Arial"/>
            </a:endParaRPr>
          </a:p>
          <a:p>
            <a:pPr marL="351597" indent="-340200">
              <a:spcBef>
                <a:spcPts val="821"/>
              </a:spcBef>
              <a:buChar char="•"/>
              <a:tabLst>
                <a:tab pos="351597" algn="l"/>
                <a:tab pos="352167" algn="l"/>
              </a:tabLst>
            </a:pPr>
            <a:r>
              <a:rPr sz="2000" spc="-108" dirty="0">
                <a:latin typeface="Arial"/>
                <a:cs typeface="Arial"/>
              </a:rPr>
              <a:t>List </a:t>
            </a:r>
            <a:r>
              <a:rPr sz="2000" spc="9" dirty="0">
                <a:latin typeface="Arial"/>
                <a:cs typeface="Arial"/>
              </a:rPr>
              <a:t>of </a:t>
            </a:r>
            <a:r>
              <a:rPr sz="2000" spc="-148" dirty="0">
                <a:latin typeface="Arial"/>
                <a:cs typeface="Arial"/>
              </a:rPr>
              <a:t>Special</a:t>
            </a:r>
            <a:r>
              <a:rPr sz="2000" spc="-301" dirty="0">
                <a:latin typeface="Arial"/>
                <a:cs typeface="Arial"/>
              </a:rPr>
              <a:t> </a:t>
            </a:r>
            <a:r>
              <a:rPr sz="2000" spc="-148" dirty="0">
                <a:latin typeface="Arial"/>
                <a:cs typeface="Arial"/>
              </a:rPr>
              <a:t>Devices</a:t>
            </a:r>
            <a:endParaRPr sz="2000" dirty="0">
              <a:latin typeface="Arial"/>
              <a:cs typeface="Arial"/>
            </a:endParaRPr>
          </a:p>
          <a:p>
            <a:pPr marL="351597" indent="-340200">
              <a:spcBef>
                <a:spcPts val="817"/>
              </a:spcBef>
              <a:buChar char="•"/>
              <a:tabLst>
                <a:tab pos="351597" algn="l"/>
                <a:tab pos="352167" algn="l"/>
              </a:tabLst>
            </a:pPr>
            <a:r>
              <a:rPr sz="2000" spc="-72" dirty="0">
                <a:latin typeface="Arial"/>
                <a:cs typeface="Arial"/>
              </a:rPr>
              <a:t>Description </a:t>
            </a:r>
            <a:r>
              <a:rPr sz="2000" spc="9" dirty="0">
                <a:latin typeface="Arial"/>
                <a:cs typeface="Arial"/>
              </a:rPr>
              <a:t>of </a:t>
            </a:r>
            <a:r>
              <a:rPr sz="2000" spc="-139" dirty="0">
                <a:latin typeface="Arial"/>
                <a:cs typeface="Arial"/>
              </a:rPr>
              <a:t>each </a:t>
            </a:r>
            <a:r>
              <a:rPr sz="2000" spc="-40" dirty="0">
                <a:latin typeface="Arial"/>
                <a:cs typeface="Arial"/>
              </a:rPr>
              <a:t>type </a:t>
            </a:r>
            <a:r>
              <a:rPr sz="2000" spc="9" dirty="0">
                <a:latin typeface="Arial"/>
                <a:cs typeface="Arial"/>
              </a:rPr>
              <a:t>of</a:t>
            </a:r>
            <a:r>
              <a:rPr sz="2000" spc="-467" dirty="0">
                <a:latin typeface="Arial"/>
                <a:cs typeface="Arial"/>
              </a:rPr>
              <a:t> </a:t>
            </a:r>
            <a:r>
              <a:rPr sz="2000" spc="-126" dirty="0">
                <a:latin typeface="Arial"/>
                <a:cs typeface="Arial"/>
              </a:rPr>
              <a:t>devices</a:t>
            </a:r>
            <a:endParaRPr lang="en-US" sz="2000" spc="-126" dirty="0">
              <a:latin typeface="Arial"/>
              <a:cs typeface="Arial"/>
            </a:endParaRPr>
          </a:p>
          <a:p>
            <a:pPr marL="351597" indent="-340200">
              <a:spcBef>
                <a:spcPts val="817"/>
              </a:spcBef>
              <a:buChar char="•"/>
              <a:tabLst>
                <a:tab pos="351597" algn="l"/>
                <a:tab pos="352167" algn="l"/>
              </a:tabLst>
            </a:pPr>
            <a:r>
              <a:rPr lang="en-US" sz="2000" spc="-126" dirty="0">
                <a:latin typeface="Arial"/>
                <a:cs typeface="Arial"/>
              </a:rPr>
              <a:t>SFC programming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3638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1003300"/>
            <a:ext cx="11296885" cy="4762500"/>
          </a:xfrm>
        </p:spPr>
      </p:pic>
      <p:sp>
        <p:nvSpPr>
          <p:cNvPr id="5" name="TextBox 4"/>
          <p:cNvSpPr txBox="1"/>
          <p:nvPr/>
        </p:nvSpPr>
        <p:spPr>
          <a:xfrm>
            <a:off x="431799" y="165100"/>
            <a:ext cx="2971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 and Virtual Mode</a:t>
            </a:r>
          </a:p>
        </p:txBody>
      </p:sp>
    </p:spTree>
    <p:extLst>
      <p:ext uri="{BB962C8B-B14F-4D97-AF65-F5344CB8AC3E}">
        <p14:creationId xmlns:p14="http://schemas.microsoft.com/office/powerpoint/2010/main" val="417584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50089"/>
            <a:ext cx="10541000" cy="6707911"/>
          </a:xfrm>
        </p:spPr>
      </p:pic>
    </p:spTree>
    <p:extLst>
      <p:ext uri="{BB962C8B-B14F-4D97-AF65-F5344CB8AC3E}">
        <p14:creationId xmlns:p14="http://schemas.microsoft.com/office/powerpoint/2010/main" val="203094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7356" y="262559"/>
            <a:ext cx="2880844" cy="343907"/>
          </a:xfrm>
          <a:prstGeom prst="rect">
            <a:avLst/>
          </a:prstGeom>
        </p:spPr>
        <p:txBody>
          <a:bodyPr vert="horz" wrap="square" lIns="0" tIns="11397" rIns="0" bIns="0" rtlCol="0" anchor="ctr">
            <a:spAutoFit/>
          </a:bodyPr>
          <a:lstStyle/>
          <a:p>
            <a:pPr marL="11397">
              <a:spcBef>
                <a:spcPts val="90"/>
              </a:spcBef>
            </a:pPr>
            <a:r>
              <a:rPr sz="2400" spc="-81" dirty="0"/>
              <a:t>Contents</a:t>
            </a:r>
            <a:r>
              <a:rPr lang="en-US" sz="2400" spc="-81" dirty="0"/>
              <a:t> of Motion CPU: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767356" y="862301"/>
            <a:ext cx="6841836" cy="2062608"/>
          </a:xfrm>
          <a:prstGeom prst="rect">
            <a:avLst/>
          </a:prstGeom>
        </p:spPr>
        <p:txBody>
          <a:bodyPr vert="horz" wrap="square" lIns="0" tIns="112260" rIns="0" bIns="0" rtlCol="0">
            <a:spAutoFit/>
          </a:bodyPr>
          <a:lstStyle/>
          <a:p>
            <a:pPr marL="350457" indent="-339060">
              <a:spcBef>
                <a:spcPts val="884"/>
              </a:spcBef>
              <a:buChar char="•"/>
              <a:tabLst>
                <a:tab pos="350457" algn="l"/>
                <a:tab pos="351027" algn="l"/>
              </a:tabLst>
            </a:pPr>
            <a:r>
              <a:rPr sz="2000" spc="-90" dirty="0">
                <a:latin typeface="Arial"/>
                <a:cs typeface="Arial"/>
              </a:rPr>
              <a:t>Overview </a:t>
            </a:r>
            <a:r>
              <a:rPr sz="2000" spc="-4" dirty="0">
                <a:latin typeface="Arial"/>
                <a:cs typeface="Arial"/>
              </a:rPr>
              <a:t>of </a:t>
            </a:r>
            <a:r>
              <a:rPr sz="2000" spc="-157" dirty="0">
                <a:latin typeface="Arial"/>
                <a:cs typeface="Arial"/>
              </a:rPr>
              <a:t>Q17nD </a:t>
            </a:r>
            <a:r>
              <a:rPr sz="2000" dirty="0">
                <a:latin typeface="Arial"/>
                <a:cs typeface="Arial"/>
              </a:rPr>
              <a:t>Motion</a:t>
            </a:r>
            <a:r>
              <a:rPr sz="2000" spc="-256" dirty="0">
                <a:latin typeface="Arial"/>
                <a:cs typeface="Arial"/>
              </a:rPr>
              <a:t> </a:t>
            </a:r>
            <a:r>
              <a:rPr sz="2000" spc="-72" dirty="0">
                <a:latin typeface="Arial"/>
                <a:cs typeface="Arial"/>
              </a:rPr>
              <a:t>Controllers</a:t>
            </a:r>
            <a:endParaRPr sz="2000" dirty="0">
              <a:latin typeface="Arial"/>
              <a:cs typeface="Arial"/>
            </a:endParaRPr>
          </a:p>
          <a:p>
            <a:pPr marL="350457" indent="-339060">
              <a:spcBef>
                <a:spcPts val="794"/>
              </a:spcBef>
              <a:buChar char="•"/>
              <a:tabLst>
                <a:tab pos="350457" algn="l"/>
                <a:tab pos="351027" algn="l"/>
              </a:tabLst>
            </a:pPr>
            <a:r>
              <a:rPr sz="2000" spc="-99" dirty="0">
                <a:latin typeface="Arial"/>
                <a:cs typeface="Arial"/>
              </a:rPr>
              <a:t>Specifications</a:t>
            </a:r>
            <a:endParaRPr sz="2000" dirty="0">
              <a:latin typeface="Arial"/>
              <a:cs typeface="Arial"/>
            </a:endParaRPr>
          </a:p>
          <a:p>
            <a:pPr marL="350457" indent="-339060">
              <a:spcBef>
                <a:spcPts val="808"/>
              </a:spcBef>
              <a:buChar char="•"/>
              <a:tabLst>
                <a:tab pos="350457" algn="l"/>
                <a:tab pos="351027" algn="l"/>
              </a:tabLst>
            </a:pPr>
            <a:r>
              <a:rPr sz="2000" spc="-153" dirty="0">
                <a:latin typeface="Arial"/>
                <a:cs typeface="Arial"/>
              </a:rPr>
              <a:t>System </a:t>
            </a:r>
            <a:r>
              <a:rPr sz="2000" spc="-72" dirty="0">
                <a:latin typeface="Arial"/>
                <a:cs typeface="Arial"/>
              </a:rPr>
              <a:t>Configuration </a:t>
            </a:r>
            <a:r>
              <a:rPr sz="2000" spc="-102" dirty="0">
                <a:latin typeface="Arial"/>
                <a:cs typeface="Arial"/>
              </a:rPr>
              <a:t>and</a:t>
            </a:r>
            <a:r>
              <a:rPr sz="2000" spc="-171" dirty="0">
                <a:latin typeface="Arial"/>
                <a:cs typeface="Arial"/>
              </a:rPr>
              <a:t> </a:t>
            </a:r>
            <a:r>
              <a:rPr sz="2000" spc="-112" dirty="0">
                <a:latin typeface="Arial"/>
                <a:cs typeface="Arial"/>
              </a:rPr>
              <a:t>Components</a:t>
            </a:r>
            <a:endParaRPr sz="2000" dirty="0">
              <a:latin typeface="Arial"/>
              <a:cs typeface="Arial"/>
            </a:endParaRPr>
          </a:p>
          <a:p>
            <a:pPr marL="350457" indent="-339060">
              <a:spcBef>
                <a:spcPts val="808"/>
              </a:spcBef>
              <a:buChar char="•"/>
              <a:tabLst>
                <a:tab pos="350457" algn="l"/>
                <a:tab pos="351027" algn="l"/>
              </a:tabLst>
            </a:pPr>
            <a:r>
              <a:rPr sz="2000" spc="-36" dirty="0">
                <a:latin typeface="Arial"/>
                <a:cs typeface="Arial"/>
              </a:rPr>
              <a:t>Mounting </a:t>
            </a:r>
            <a:r>
              <a:rPr sz="2000" spc="-85" dirty="0">
                <a:latin typeface="Arial"/>
                <a:cs typeface="Arial"/>
              </a:rPr>
              <a:t>Specification </a:t>
            </a:r>
            <a:r>
              <a:rPr sz="2000" spc="13" dirty="0">
                <a:latin typeface="Arial"/>
                <a:cs typeface="Arial"/>
              </a:rPr>
              <a:t>for </a:t>
            </a:r>
            <a:r>
              <a:rPr sz="2000" spc="-323" dirty="0">
                <a:latin typeface="Arial"/>
                <a:cs typeface="Arial"/>
              </a:rPr>
              <a:t>CPU </a:t>
            </a:r>
            <a:r>
              <a:rPr sz="2000" spc="-102" dirty="0">
                <a:latin typeface="Arial"/>
                <a:cs typeface="Arial"/>
              </a:rPr>
              <a:t>and </a:t>
            </a:r>
            <a:r>
              <a:rPr sz="2000" dirty="0">
                <a:latin typeface="Arial"/>
                <a:cs typeface="Arial"/>
              </a:rPr>
              <a:t>Motion</a:t>
            </a:r>
            <a:r>
              <a:rPr sz="2000" spc="-265" dirty="0">
                <a:latin typeface="Arial"/>
                <a:cs typeface="Arial"/>
              </a:rPr>
              <a:t> </a:t>
            </a:r>
            <a:r>
              <a:rPr sz="2000" spc="-72" dirty="0">
                <a:latin typeface="Arial"/>
                <a:cs typeface="Arial"/>
              </a:rPr>
              <a:t>Modules</a:t>
            </a:r>
            <a:endParaRPr sz="2000" dirty="0">
              <a:latin typeface="Arial"/>
              <a:cs typeface="Arial"/>
            </a:endParaRPr>
          </a:p>
          <a:p>
            <a:pPr marL="350457" indent="-339060">
              <a:spcBef>
                <a:spcPts val="799"/>
              </a:spcBef>
              <a:buChar char="•"/>
              <a:tabLst>
                <a:tab pos="350457" algn="l"/>
                <a:tab pos="351027" algn="l"/>
              </a:tabLst>
            </a:pPr>
            <a:r>
              <a:rPr sz="2000" spc="-157" dirty="0">
                <a:latin typeface="Arial"/>
                <a:cs typeface="Arial"/>
              </a:rPr>
              <a:t>Q17nD </a:t>
            </a:r>
            <a:r>
              <a:rPr sz="2000" dirty="0">
                <a:latin typeface="Arial"/>
                <a:cs typeface="Arial"/>
              </a:rPr>
              <a:t>Motion</a:t>
            </a:r>
            <a:r>
              <a:rPr sz="2000" spc="-94" dirty="0">
                <a:latin typeface="Arial"/>
                <a:cs typeface="Arial"/>
              </a:rPr>
              <a:t> Hardware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9543" y="6723"/>
            <a:ext cx="9131877" cy="6842312"/>
          </a:xfrm>
          <a:custGeom>
            <a:avLst/>
            <a:gdLst/>
            <a:ahLst/>
            <a:cxnLst/>
            <a:rect l="l" t="t" r="r" b="b"/>
            <a:pathLst>
              <a:path w="10045065" h="7754620">
                <a:moveTo>
                  <a:pt x="0" y="0"/>
                </a:moveTo>
                <a:lnTo>
                  <a:pt x="0" y="7754111"/>
                </a:lnTo>
                <a:lnTo>
                  <a:pt x="10044683" y="7754111"/>
                </a:lnTo>
                <a:lnTo>
                  <a:pt x="100446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153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80" y="247067"/>
            <a:ext cx="7778620" cy="343907"/>
          </a:xfrm>
          <a:prstGeom prst="rect">
            <a:avLst/>
          </a:prstGeom>
        </p:spPr>
        <p:txBody>
          <a:bodyPr vert="horz" wrap="square" lIns="0" tIns="11397" rIns="0" bIns="0" rtlCol="0" anchor="ctr">
            <a:spAutoFit/>
          </a:bodyPr>
          <a:lstStyle/>
          <a:p>
            <a:pPr marL="11397">
              <a:spcBef>
                <a:spcPts val="90"/>
              </a:spcBef>
            </a:pPr>
            <a:r>
              <a:rPr sz="2400" spc="-49" dirty="0">
                <a:latin typeface="Arial" panose="020B0604020202020204" pitchFamily="34" charset="0"/>
                <a:cs typeface="Arial" panose="020B0604020202020204" pitchFamily="34" charset="0"/>
              </a:rPr>
              <a:t>Structure </a:t>
            </a:r>
            <a:r>
              <a:rPr sz="2400" spc="22" dirty="0">
                <a:latin typeface="Arial" panose="020B0604020202020204" pitchFamily="34" charset="0"/>
                <a:cs typeface="Arial" panose="020B0604020202020204" pitchFamily="34" charset="0"/>
              </a:rPr>
              <a:t>of Motion </a:t>
            </a:r>
            <a:r>
              <a:rPr sz="2400" spc="-386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spc="-386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2400" spc="-386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400" spc="-386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2400" spc="-386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spc="-38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38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386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2400" spc="-85" dirty="0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sz="2400" spc="-44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220" dirty="0">
                <a:latin typeface="Arial" panose="020B0604020202020204" pitchFamily="34" charset="0"/>
                <a:cs typeface="Arial" panose="020B0604020202020204" pitchFamily="34" charset="0"/>
              </a:rPr>
              <a:t>(SV13 / SV22) </a:t>
            </a:r>
            <a:r>
              <a:rPr sz="2400" spc="-121" dirty="0"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sz="2400" spc="-36" dirty="0">
                <a:latin typeface="Arial" panose="020B0604020202020204" pitchFamily="34" charset="0"/>
                <a:cs typeface="Arial" panose="020B0604020202020204" pitchFamily="34" charset="0"/>
              </a:rPr>
              <a:t>Mode)</a:t>
            </a:r>
            <a:r>
              <a:rPr lang="en-US" sz="2400" spc="-36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9080" y="977901"/>
            <a:ext cx="8628495" cy="4307043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44759" marR="4559" indent="-333362">
              <a:lnSpc>
                <a:spcPct val="100400"/>
              </a:lnSpc>
              <a:spcBef>
                <a:spcPts val="90"/>
              </a:spcBef>
              <a:buChar char="•"/>
              <a:tabLst>
                <a:tab pos="344759" algn="l"/>
                <a:tab pos="345328" algn="l"/>
                <a:tab pos="1383024" algn="l"/>
                <a:tab pos="2082798" algn="l"/>
                <a:tab pos="3658431" algn="l"/>
                <a:tab pos="4006038" algn="l"/>
                <a:tab pos="5409007" algn="l"/>
                <a:tab pos="6477474" algn="l"/>
                <a:tab pos="7278681" algn="l"/>
                <a:tab pos="7845111" algn="l"/>
              </a:tabLst>
            </a:pPr>
            <a:r>
              <a:rPr lang="en-US" sz="2000" spc="-480" dirty="0">
                <a:latin typeface="Arial"/>
                <a:cs typeface="Arial"/>
              </a:rPr>
              <a:t>    </a:t>
            </a:r>
            <a:r>
              <a:rPr lang="en-US" sz="2000" spc="-102" dirty="0">
                <a:latin typeface="Arial"/>
                <a:cs typeface="Arial"/>
              </a:rPr>
              <a:t>system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9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-63" dirty="0">
                <a:latin typeface="Arial"/>
                <a:cs typeface="Arial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256" dirty="0">
                <a:latin typeface="Arial"/>
                <a:cs typeface="Arial"/>
              </a:rPr>
              <a:t>s</a:t>
            </a:r>
            <a:r>
              <a:rPr sz="2000" spc="-139" dirty="0">
                <a:latin typeface="Arial"/>
                <a:cs typeface="Arial"/>
              </a:rPr>
              <a:t>e</a:t>
            </a:r>
            <a:r>
              <a:rPr sz="2000" spc="31" dirty="0">
                <a:latin typeface="Arial"/>
                <a:cs typeface="Arial"/>
              </a:rPr>
              <a:t>r</a:t>
            </a:r>
            <a:r>
              <a:rPr sz="2000" spc="-117" dirty="0">
                <a:latin typeface="Arial"/>
                <a:cs typeface="Arial"/>
              </a:rPr>
              <a:t>v</a:t>
            </a:r>
            <a:r>
              <a:rPr sz="2000" spc="-63" dirty="0">
                <a:latin typeface="Arial"/>
                <a:cs typeface="Arial"/>
              </a:rPr>
              <a:t>o</a:t>
            </a:r>
            <a:r>
              <a:rPr sz="2000" spc="-85" dirty="0">
                <a:latin typeface="Arial"/>
                <a:cs typeface="Arial"/>
              </a:rPr>
              <a:t>m</a:t>
            </a:r>
            <a:r>
              <a:rPr sz="2000" spc="-63" dirty="0">
                <a:latin typeface="Arial"/>
                <a:cs typeface="Arial"/>
              </a:rPr>
              <a:t>o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-63" dirty="0">
                <a:latin typeface="Arial"/>
                <a:cs typeface="Arial"/>
              </a:rPr>
              <a:t>o</a:t>
            </a:r>
            <a:r>
              <a:rPr sz="2000" spc="36" dirty="0">
                <a:latin typeface="Arial"/>
                <a:cs typeface="Arial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9" dirty="0">
                <a:latin typeface="Arial"/>
                <a:cs typeface="Arial"/>
              </a:rPr>
              <a:t>i</a:t>
            </a:r>
            <a:r>
              <a:rPr sz="2000" spc="-247" dirty="0">
                <a:latin typeface="Arial"/>
                <a:cs typeface="Arial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179" dirty="0">
                <a:latin typeface="Arial"/>
                <a:cs typeface="Arial"/>
              </a:rPr>
              <a:t>c</a:t>
            </a:r>
            <a:r>
              <a:rPr sz="2000" spc="-72" dirty="0">
                <a:latin typeface="Arial"/>
                <a:cs typeface="Arial"/>
              </a:rPr>
              <a:t>o</a:t>
            </a:r>
            <a:r>
              <a:rPr sz="2000" spc="-63" dirty="0">
                <a:latin typeface="Arial"/>
                <a:cs typeface="Arial"/>
              </a:rPr>
              <a:t>n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31" dirty="0">
                <a:latin typeface="Arial"/>
                <a:cs typeface="Arial"/>
              </a:rPr>
              <a:t>r</a:t>
            </a:r>
            <a:r>
              <a:rPr sz="2000" spc="-72" dirty="0">
                <a:latin typeface="Arial"/>
                <a:cs typeface="Arial"/>
              </a:rPr>
              <a:t>o</a:t>
            </a:r>
            <a:r>
              <a:rPr sz="2000" spc="9" dirty="0">
                <a:latin typeface="Arial"/>
                <a:cs typeface="Arial"/>
              </a:rPr>
              <a:t>ll</a:t>
            </a:r>
            <a:r>
              <a:rPr sz="2000" spc="-139" dirty="0">
                <a:latin typeface="Arial"/>
                <a:cs typeface="Arial"/>
              </a:rPr>
              <a:t>e</a:t>
            </a:r>
            <a:r>
              <a:rPr sz="2000" spc="-63" dirty="0">
                <a:latin typeface="Arial"/>
                <a:cs typeface="Arial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63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31" dirty="0">
                <a:latin typeface="Arial"/>
                <a:cs typeface="Arial"/>
              </a:rPr>
              <a:t>r</a:t>
            </a:r>
            <a:r>
              <a:rPr sz="2000" spc="-139" dirty="0">
                <a:latin typeface="Arial"/>
                <a:cs typeface="Arial"/>
              </a:rPr>
              <a:t>e</a:t>
            </a:r>
            <a:r>
              <a:rPr sz="2000" spc="-179" dirty="0">
                <a:latin typeface="Arial"/>
                <a:cs typeface="Arial"/>
              </a:rPr>
              <a:t>c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9" dirty="0">
                <a:latin typeface="Arial"/>
                <a:cs typeface="Arial"/>
              </a:rPr>
              <a:t>l</a:t>
            </a:r>
            <a:r>
              <a:rPr sz="2000" spc="-102" dirty="0">
                <a:latin typeface="Arial"/>
                <a:cs typeface="Arial"/>
              </a:rPr>
              <a:t>y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63" dirty="0">
                <a:latin typeface="Arial"/>
                <a:cs typeface="Arial"/>
              </a:rPr>
              <a:t>u</a:t>
            </a:r>
            <a:r>
              <a:rPr sz="2000" spc="-256" dirty="0">
                <a:latin typeface="Arial"/>
                <a:cs typeface="Arial"/>
              </a:rPr>
              <a:t>s</a:t>
            </a:r>
            <a:r>
              <a:rPr sz="2000" spc="9" dirty="0">
                <a:latin typeface="Arial"/>
                <a:cs typeface="Arial"/>
              </a:rPr>
              <a:t>i</a:t>
            </a:r>
            <a:r>
              <a:rPr sz="2000" spc="-72" dirty="0">
                <a:latin typeface="Arial"/>
                <a:cs typeface="Arial"/>
              </a:rPr>
              <a:t>n</a:t>
            </a:r>
            <a:r>
              <a:rPr sz="2000" spc="-193" dirty="0">
                <a:latin typeface="Arial"/>
                <a:cs typeface="Arial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126" dirty="0">
                <a:latin typeface="Arial"/>
                <a:cs typeface="Arial"/>
              </a:rPr>
              <a:t>t</a:t>
            </a:r>
            <a:r>
              <a:rPr sz="2000" spc="-63" dirty="0">
                <a:latin typeface="Arial"/>
                <a:cs typeface="Arial"/>
              </a:rPr>
              <a:t>h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256" dirty="0">
                <a:latin typeface="Arial"/>
                <a:cs typeface="Arial"/>
              </a:rPr>
              <a:t>s</a:t>
            </a:r>
            <a:r>
              <a:rPr sz="2000" spc="-139" dirty="0">
                <a:latin typeface="Arial"/>
                <a:cs typeface="Arial"/>
              </a:rPr>
              <a:t>e</a:t>
            </a:r>
            <a:r>
              <a:rPr sz="2000" spc="31" dirty="0">
                <a:latin typeface="Arial"/>
                <a:cs typeface="Arial"/>
              </a:rPr>
              <a:t>r</a:t>
            </a:r>
            <a:r>
              <a:rPr sz="2000" spc="-108" dirty="0">
                <a:latin typeface="Arial"/>
                <a:cs typeface="Arial"/>
              </a:rPr>
              <a:t>v</a:t>
            </a:r>
            <a:r>
              <a:rPr sz="2000" spc="-45" dirty="0">
                <a:latin typeface="Arial"/>
                <a:cs typeface="Arial"/>
              </a:rPr>
              <a:t>o </a:t>
            </a:r>
            <a:r>
              <a:rPr sz="2000" spc="-27" dirty="0">
                <a:latin typeface="Times New Roman"/>
                <a:cs typeface="Times New Roman"/>
              </a:rPr>
              <a:t> </a:t>
            </a:r>
            <a:r>
              <a:rPr sz="2000" spc="-72" dirty="0">
                <a:latin typeface="Arial"/>
                <a:cs typeface="Arial"/>
              </a:rPr>
              <a:t>program </a:t>
            </a:r>
            <a:r>
              <a:rPr sz="2000" spc="-27" dirty="0">
                <a:latin typeface="Arial"/>
                <a:cs typeface="Arial"/>
              </a:rPr>
              <a:t>in </a:t>
            </a:r>
            <a:r>
              <a:rPr sz="2000" spc="-220" dirty="0">
                <a:latin typeface="Arial"/>
                <a:cs typeface="Arial"/>
              </a:rPr>
              <a:t>(SV13</a:t>
            </a:r>
            <a:r>
              <a:rPr lang="en-US" sz="2000" spc="-220" dirty="0">
                <a:latin typeface="Arial"/>
                <a:cs typeface="Arial"/>
              </a:rPr>
              <a:t> / </a:t>
            </a:r>
            <a:r>
              <a:rPr sz="2000" spc="-220" dirty="0">
                <a:latin typeface="Arial"/>
                <a:cs typeface="Arial"/>
              </a:rPr>
              <a:t>SV22) </a:t>
            </a:r>
            <a:r>
              <a:rPr sz="2000" spc="-67" dirty="0">
                <a:latin typeface="Arial"/>
                <a:cs typeface="Arial"/>
              </a:rPr>
              <a:t>real</a:t>
            </a:r>
            <a:r>
              <a:rPr sz="2000" spc="-202" dirty="0">
                <a:latin typeface="Arial"/>
                <a:cs typeface="Arial"/>
              </a:rPr>
              <a:t> </a:t>
            </a:r>
            <a:r>
              <a:rPr sz="2000" spc="-81" dirty="0">
                <a:latin typeface="Arial"/>
                <a:cs typeface="Arial"/>
              </a:rPr>
              <a:t>mode.</a:t>
            </a:r>
            <a:endParaRPr lang="en-US" sz="2000" spc="-81" dirty="0">
              <a:latin typeface="Arial"/>
              <a:cs typeface="Arial"/>
            </a:endParaRPr>
          </a:p>
          <a:p>
            <a:pPr marL="11397" marR="4559">
              <a:lnSpc>
                <a:spcPct val="100400"/>
              </a:lnSpc>
              <a:spcBef>
                <a:spcPts val="90"/>
              </a:spcBef>
              <a:tabLst>
                <a:tab pos="344759" algn="l"/>
                <a:tab pos="345328" algn="l"/>
                <a:tab pos="1383024" algn="l"/>
                <a:tab pos="2082798" algn="l"/>
                <a:tab pos="3658431" algn="l"/>
                <a:tab pos="4006038" algn="l"/>
                <a:tab pos="5409007" algn="l"/>
                <a:tab pos="6477474" algn="l"/>
                <a:tab pos="7278681" algn="l"/>
                <a:tab pos="7845111" algn="l"/>
              </a:tabLst>
            </a:pPr>
            <a:endParaRPr sz="2000" dirty="0">
              <a:latin typeface="Arial"/>
              <a:cs typeface="Arial"/>
            </a:endParaRPr>
          </a:p>
          <a:p>
            <a:pPr marL="344759" marR="4559" indent="-333362">
              <a:lnSpc>
                <a:spcPct val="100400"/>
              </a:lnSpc>
              <a:spcBef>
                <a:spcPts val="772"/>
              </a:spcBef>
              <a:buChar char="•"/>
              <a:tabLst>
                <a:tab pos="344759" algn="l"/>
                <a:tab pos="345328" algn="l"/>
                <a:tab pos="1333447" algn="l"/>
                <a:tab pos="1720373" algn="l"/>
                <a:tab pos="2265150" algn="l"/>
                <a:tab pos="3747327" algn="l"/>
                <a:tab pos="5169670" algn="l"/>
                <a:tab pos="5767442" algn="l"/>
                <a:tab pos="6910559" algn="l"/>
                <a:tab pos="7300335" algn="l"/>
                <a:tab pos="7846251" algn="l"/>
              </a:tabLst>
            </a:pPr>
            <a:r>
              <a:rPr sz="2000" spc="-480" dirty="0">
                <a:latin typeface="Arial"/>
                <a:cs typeface="Arial"/>
              </a:rPr>
              <a:t>S</a:t>
            </a:r>
            <a:r>
              <a:rPr lang="en-US" sz="2000" spc="-480" dirty="0">
                <a:latin typeface="Arial"/>
                <a:cs typeface="Arial"/>
              </a:rPr>
              <a:t>    </a:t>
            </a:r>
            <a:r>
              <a:rPr sz="2000" spc="-139" dirty="0">
                <a:latin typeface="Arial"/>
                <a:cs typeface="Arial"/>
              </a:rPr>
              <a:t>e</a:t>
            </a:r>
            <a:r>
              <a:rPr lang="en-US" sz="2000" spc="135" dirty="0">
                <a:latin typeface="Arial"/>
                <a:cs typeface="Arial"/>
              </a:rPr>
              <a:t>tting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63" dirty="0">
                <a:latin typeface="Arial"/>
                <a:cs typeface="Arial"/>
              </a:rPr>
              <a:t>o</a:t>
            </a:r>
            <a:r>
              <a:rPr sz="2000" spc="67" dirty="0">
                <a:latin typeface="Arial"/>
                <a:cs typeface="Arial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-63" dirty="0">
                <a:latin typeface="Arial"/>
                <a:cs typeface="Arial"/>
              </a:rPr>
              <a:t>h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63" dirty="0">
                <a:latin typeface="Arial"/>
                <a:cs typeface="Arial"/>
              </a:rPr>
              <a:t>po</a:t>
            </a:r>
            <a:r>
              <a:rPr sz="2000" spc="-256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9" dirty="0">
                <a:latin typeface="Arial"/>
                <a:cs typeface="Arial"/>
              </a:rPr>
              <a:t>i</a:t>
            </a:r>
            <a:r>
              <a:rPr sz="2000" spc="-72" dirty="0">
                <a:latin typeface="Arial"/>
                <a:cs typeface="Arial"/>
              </a:rPr>
              <a:t>o</a:t>
            </a:r>
            <a:r>
              <a:rPr sz="2000" spc="-63" dirty="0">
                <a:latin typeface="Arial"/>
                <a:cs typeface="Arial"/>
              </a:rPr>
              <a:t>n</a:t>
            </a:r>
            <a:r>
              <a:rPr sz="2000" spc="9" dirty="0">
                <a:latin typeface="Arial"/>
                <a:cs typeface="Arial"/>
              </a:rPr>
              <a:t>i</a:t>
            </a:r>
            <a:r>
              <a:rPr sz="2000" spc="-72" dirty="0">
                <a:latin typeface="Arial"/>
                <a:cs typeface="Arial"/>
              </a:rPr>
              <a:t>n</a:t>
            </a:r>
            <a:r>
              <a:rPr sz="2000" spc="-193" dirty="0">
                <a:latin typeface="Arial"/>
                <a:cs typeface="Arial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63" dirty="0">
                <a:latin typeface="Arial"/>
                <a:cs typeface="Arial"/>
              </a:rPr>
              <a:t>p</a:t>
            </a:r>
            <a:r>
              <a:rPr sz="2000" spc="-183" dirty="0">
                <a:latin typeface="Arial"/>
                <a:cs typeface="Arial"/>
              </a:rPr>
              <a:t>a</a:t>
            </a:r>
            <a:r>
              <a:rPr sz="2000" spc="31" dirty="0">
                <a:latin typeface="Arial"/>
                <a:cs typeface="Arial"/>
              </a:rPr>
              <a:t>r</a:t>
            </a:r>
            <a:r>
              <a:rPr sz="2000" spc="-183" dirty="0">
                <a:latin typeface="Arial"/>
                <a:cs typeface="Arial"/>
              </a:rPr>
              <a:t>a</a:t>
            </a:r>
            <a:r>
              <a:rPr sz="2000" spc="-76" dirty="0">
                <a:latin typeface="Arial"/>
                <a:cs typeface="Arial"/>
              </a:rPr>
              <a:t>m</a:t>
            </a:r>
            <a:r>
              <a:rPr sz="2000" spc="-139" dirty="0">
                <a:latin typeface="Arial"/>
                <a:cs typeface="Arial"/>
              </a:rPr>
              <a:t>e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-139" dirty="0">
                <a:latin typeface="Arial"/>
                <a:cs typeface="Arial"/>
              </a:rPr>
              <a:t>e</a:t>
            </a:r>
            <a:r>
              <a:rPr sz="2000" spc="36" dirty="0">
                <a:latin typeface="Arial"/>
                <a:cs typeface="Arial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183" dirty="0">
                <a:latin typeface="Arial"/>
                <a:cs typeface="Arial"/>
              </a:rPr>
              <a:t>a</a:t>
            </a:r>
            <a:r>
              <a:rPr sz="2000" spc="-63" dirty="0">
                <a:latin typeface="Arial"/>
                <a:cs typeface="Arial"/>
              </a:rPr>
              <a:t>nd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179" dirty="0">
                <a:latin typeface="Arial"/>
                <a:cs typeface="Arial"/>
              </a:rPr>
              <a:t>c</a:t>
            </a:r>
            <a:r>
              <a:rPr sz="2000" spc="31" dirty="0">
                <a:latin typeface="Arial"/>
                <a:cs typeface="Arial"/>
              </a:rPr>
              <a:t>r</a:t>
            </a:r>
            <a:r>
              <a:rPr sz="2000" spc="-139" dirty="0">
                <a:latin typeface="Arial"/>
                <a:cs typeface="Arial"/>
              </a:rPr>
              <a:t>e</a:t>
            </a:r>
            <a:r>
              <a:rPr sz="2000" spc="-183" dirty="0">
                <a:latin typeface="Arial"/>
                <a:cs typeface="Arial"/>
              </a:rPr>
              <a:t>a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9" dirty="0">
                <a:latin typeface="Arial"/>
                <a:cs typeface="Arial"/>
              </a:rPr>
              <a:t>i</a:t>
            </a:r>
            <a:r>
              <a:rPr sz="2000" spc="-63" dirty="0">
                <a:latin typeface="Arial"/>
                <a:cs typeface="Arial"/>
              </a:rPr>
              <a:t>on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63" dirty="0">
                <a:latin typeface="Arial"/>
                <a:cs typeface="Arial"/>
              </a:rPr>
              <a:t>o</a:t>
            </a:r>
            <a:r>
              <a:rPr sz="2000" spc="67" dirty="0">
                <a:latin typeface="Arial"/>
                <a:cs typeface="Arial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-63" dirty="0">
                <a:latin typeface="Arial"/>
                <a:cs typeface="Arial"/>
              </a:rPr>
              <a:t>h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256" dirty="0">
                <a:latin typeface="Arial"/>
                <a:cs typeface="Arial"/>
              </a:rPr>
              <a:t>s</a:t>
            </a:r>
            <a:r>
              <a:rPr sz="2000" spc="-139" dirty="0">
                <a:latin typeface="Arial"/>
                <a:cs typeface="Arial"/>
              </a:rPr>
              <a:t>e</a:t>
            </a:r>
            <a:r>
              <a:rPr sz="2000" spc="31" dirty="0">
                <a:latin typeface="Arial"/>
                <a:cs typeface="Arial"/>
              </a:rPr>
              <a:t>r</a:t>
            </a:r>
            <a:r>
              <a:rPr sz="2000" spc="-117" dirty="0">
                <a:latin typeface="Arial"/>
                <a:cs typeface="Arial"/>
              </a:rPr>
              <a:t>v</a:t>
            </a:r>
            <a:r>
              <a:rPr sz="2000" spc="-45" dirty="0">
                <a:latin typeface="Arial"/>
                <a:cs typeface="Arial"/>
              </a:rPr>
              <a:t>o </a:t>
            </a:r>
            <a:r>
              <a:rPr sz="2000" spc="-27" dirty="0">
                <a:latin typeface="Times New Roman"/>
                <a:cs typeface="Times New Roman"/>
              </a:rPr>
              <a:t> </a:t>
            </a:r>
            <a:r>
              <a:rPr sz="2000" spc="-67" dirty="0">
                <a:latin typeface="Arial"/>
                <a:cs typeface="Arial"/>
              </a:rPr>
              <a:t>program</a:t>
            </a:r>
            <a:r>
              <a:rPr lang="en-US" sz="2000" spc="-67" dirty="0">
                <a:latin typeface="Arial"/>
                <a:cs typeface="Arial"/>
              </a:rPr>
              <a:t> /</a:t>
            </a:r>
            <a:r>
              <a:rPr sz="2000" spc="-67" dirty="0">
                <a:latin typeface="Arial"/>
                <a:cs typeface="Arial"/>
              </a:rPr>
              <a:t>Motion </a:t>
            </a:r>
            <a:r>
              <a:rPr sz="2000" spc="-422" dirty="0">
                <a:latin typeface="Arial"/>
                <a:cs typeface="Arial"/>
              </a:rPr>
              <a:t>S</a:t>
            </a:r>
            <a:r>
              <a:rPr lang="en-US" sz="2000" spc="-422" dirty="0">
                <a:latin typeface="Arial"/>
                <a:cs typeface="Arial"/>
              </a:rPr>
              <a:t> </a:t>
            </a:r>
            <a:r>
              <a:rPr sz="2000" spc="-422" dirty="0">
                <a:latin typeface="Arial"/>
                <a:cs typeface="Arial"/>
              </a:rPr>
              <a:t>F</a:t>
            </a:r>
            <a:r>
              <a:rPr lang="en-US" sz="2000" spc="-422" dirty="0">
                <a:latin typeface="Arial"/>
                <a:cs typeface="Arial"/>
              </a:rPr>
              <a:t> </a:t>
            </a:r>
            <a:r>
              <a:rPr sz="2000" spc="-422" dirty="0">
                <a:latin typeface="Arial"/>
                <a:cs typeface="Arial"/>
              </a:rPr>
              <a:t>C</a:t>
            </a:r>
            <a:r>
              <a:rPr lang="en-US" sz="2000" spc="-422" dirty="0">
                <a:latin typeface="Arial"/>
                <a:cs typeface="Arial"/>
              </a:rPr>
              <a:t> </a:t>
            </a:r>
            <a:r>
              <a:rPr sz="2000" spc="-422" dirty="0">
                <a:latin typeface="Arial"/>
                <a:cs typeface="Arial"/>
              </a:rPr>
              <a:t> </a:t>
            </a:r>
            <a:r>
              <a:rPr lang="en-US" sz="2000" spc="-422" dirty="0">
                <a:latin typeface="Arial"/>
                <a:cs typeface="Arial"/>
              </a:rPr>
              <a:t>   </a:t>
            </a:r>
            <a:r>
              <a:rPr sz="2000" spc="-72" dirty="0">
                <a:latin typeface="Arial"/>
                <a:cs typeface="Arial"/>
              </a:rPr>
              <a:t>program </a:t>
            </a:r>
            <a:r>
              <a:rPr sz="2000" spc="-94" dirty="0">
                <a:latin typeface="Arial"/>
                <a:cs typeface="Arial"/>
              </a:rPr>
              <a:t>are</a:t>
            </a:r>
            <a:r>
              <a:rPr sz="2000" spc="-197" dirty="0">
                <a:latin typeface="Arial"/>
                <a:cs typeface="Arial"/>
              </a:rPr>
              <a:t> </a:t>
            </a:r>
            <a:r>
              <a:rPr sz="2000" spc="-49" dirty="0">
                <a:latin typeface="Arial"/>
                <a:cs typeface="Arial"/>
              </a:rPr>
              <a:t>required.</a:t>
            </a:r>
            <a:endParaRPr lang="en-US" sz="2000" spc="-49" dirty="0">
              <a:latin typeface="Arial"/>
              <a:cs typeface="Arial"/>
            </a:endParaRPr>
          </a:p>
          <a:p>
            <a:pPr marL="11397" marR="4559">
              <a:lnSpc>
                <a:spcPct val="100400"/>
              </a:lnSpc>
              <a:spcBef>
                <a:spcPts val="772"/>
              </a:spcBef>
              <a:tabLst>
                <a:tab pos="344759" algn="l"/>
                <a:tab pos="345328" algn="l"/>
                <a:tab pos="1333447" algn="l"/>
                <a:tab pos="1720373" algn="l"/>
                <a:tab pos="2265150" algn="l"/>
                <a:tab pos="3747327" algn="l"/>
                <a:tab pos="5169670" algn="l"/>
                <a:tab pos="5767442" algn="l"/>
                <a:tab pos="6910559" algn="l"/>
                <a:tab pos="7300335" algn="l"/>
                <a:tab pos="7846251" algn="l"/>
              </a:tabLst>
            </a:pPr>
            <a:endParaRPr sz="2000" dirty="0">
              <a:latin typeface="Arial"/>
              <a:cs typeface="Arial"/>
            </a:endParaRPr>
          </a:p>
          <a:p>
            <a:pPr marL="344759" indent="-333362">
              <a:spcBef>
                <a:spcPts val="794"/>
              </a:spcBef>
              <a:buChar char="•"/>
              <a:tabLst>
                <a:tab pos="344759" algn="l"/>
                <a:tab pos="345328" algn="l"/>
              </a:tabLst>
            </a:pPr>
            <a:r>
              <a:rPr sz="2000" spc="-162" dirty="0">
                <a:latin typeface="Arial"/>
                <a:cs typeface="Arial"/>
              </a:rPr>
              <a:t>The </a:t>
            </a:r>
            <a:r>
              <a:rPr sz="2000" spc="-72" dirty="0">
                <a:latin typeface="Arial"/>
                <a:cs typeface="Arial"/>
              </a:rPr>
              <a:t>procedure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58" dirty="0">
                <a:latin typeface="Arial"/>
                <a:cs typeface="Arial"/>
              </a:rPr>
              <a:t>positioning </a:t>
            </a:r>
            <a:r>
              <a:rPr sz="2000" spc="-31" dirty="0">
                <a:latin typeface="Arial"/>
                <a:cs typeface="Arial"/>
              </a:rPr>
              <a:t>control </a:t>
            </a:r>
            <a:r>
              <a:rPr sz="2000" spc="-117" dirty="0">
                <a:latin typeface="Arial"/>
                <a:cs typeface="Arial"/>
              </a:rPr>
              <a:t>is </a:t>
            </a:r>
            <a:r>
              <a:rPr sz="2000" spc="-99" dirty="0">
                <a:latin typeface="Arial"/>
                <a:cs typeface="Arial"/>
              </a:rPr>
              <a:t>shown</a:t>
            </a:r>
            <a:r>
              <a:rPr sz="2000" spc="-422" dirty="0">
                <a:latin typeface="Arial"/>
                <a:cs typeface="Arial"/>
              </a:rPr>
              <a:t> </a:t>
            </a:r>
            <a:r>
              <a:rPr lang="en-US" sz="2000" spc="-422" dirty="0">
                <a:latin typeface="Arial"/>
                <a:cs typeface="Arial"/>
              </a:rPr>
              <a:t> </a:t>
            </a:r>
            <a:r>
              <a:rPr sz="2000" spc="-49" dirty="0">
                <a:latin typeface="Arial"/>
                <a:cs typeface="Arial"/>
              </a:rPr>
              <a:t>below:</a:t>
            </a:r>
            <a:endParaRPr sz="2000" dirty="0">
              <a:latin typeface="Arial"/>
              <a:cs typeface="Arial"/>
            </a:endParaRPr>
          </a:p>
          <a:p>
            <a:pPr marL="734535" marR="5129" lvl="1" indent="-276377">
              <a:lnSpc>
                <a:spcPct val="101400"/>
              </a:lnSpc>
              <a:spcBef>
                <a:spcPts val="700"/>
              </a:spcBef>
              <a:buChar char="–"/>
              <a:tabLst>
                <a:tab pos="734535" algn="l"/>
                <a:tab pos="735105" algn="l"/>
              </a:tabLst>
            </a:pPr>
            <a:r>
              <a:rPr sz="2000" spc="-54" dirty="0">
                <a:latin typeface="Arial"/>
                <a:cs typeface="Arial"/>
              </a:rPr>
              <a:t>Start </a:t>
            </a:r>
            <a:r>
              <a:rPr sz="2000" spc="-337" dirty="0">
                <a:latin typeface="Arial"/>
                <a:cs typeface="Arial"/>
              </a:rPr>
              <a:t>S</a:t>
            </a:r>
            <a:r>
              <a:rPr lang="en-US" sz="2000" spc="-337" dirty="0">
                <a:latin typeface="Arial"/>
                <a:cs typeface="Arial"/>
              </a:rPr>
              <a:t> </a:t>
            </a:r>
            <a:r>
              <a:rPr sz="2000" spc="-337" dirty="0">
                <a:latin typeface="Arial"/>
                <a:cs typeface="Arial"/>
              </a:rPr>
              <a:t>F</a:t>
            </a:r>
            <a:r>
              <a:rPr lang="en-US" sz="2000" spc="-337" dirty="0">
                <a:latin typeface="Arial"/>
                <a:cs typeface="Arial"/>
              </a:rPr>
              <a:t> </a:t>
            </a:r>
            <a:r>
              <a:rPr sz="2000" spc="-337" dirty="0">
                <a:latin typeface="Arial"/>
                <a:cs typeface="Arial"/>
              </a:rPr>
              <a:t>C</a:t>
            </a:r>
            <a:r>
              <a:rPr lang="en-US" sz="2000" spc="-337" dirty="0">
                <a:latin typeface="Arial"/>
                <a:cs typeface="Arial"/>
              </a:rPr>
              <a:t>  </a:t>
            </a:r>
            <a:r>
              <a:rPr sz="2000" spc="-337" dirty="0">
                <a:latin typeface="Arial"/>
                <a:cs typeface="Arial"/>
              </a:rPr>
              <a:t> </a:t>
            </a:r>
            <a:r>
              <a:rPr sz="2000" spc="-49" dirty="0">
                <a:latin typeface="Arial"/>
                <a:cs typeface="Arial"/>
              </a:rPr>
              <a:t>program </a:t>
            </a:r>
            <a:r>
              <a:rPr sz="2000" spc="-85" dirty="0">
                <a:latin typeface="Arial"/>
                <a:cs typeface="Arial"/>
              </a:rPr>
              <a:t>using </a:t>
            </a:r>
            <a:r>
              <a:rPr sz="2000" spc="-354" dirty="0">
                <a:latin typeface="Arial"/>
                <a:cs typeface="Arial"/>
              </a:rPr>
              <a:t>S</a:t>
            </a:r>
            <a:r>
              <a:rPr lang="en-US" sz="2000" spc="-354" dirty="0">
                <a:latin typeface="Arial"/>
                <a:cs typeface="Arial"/>
              </a:rPr>
              <a:t> </a:t>
            </a:r>
            <a:r>
              <a:rPr sz="2000" spc="-354" dirty="0">
                <a:latin typeface="Arial"/>
                <a:cs typeface="Arial"/>
              </a:rPr>
              <a:t>F</a:t>
            </a:r>
            <a:r>
              <a:rPr lang="en-US" sz="2000" spc="-354" dirty="0">
                <a:latin typeface="Arial"/>
                <a:cs typeface="Arial"/>
              </a:rPr>
              <a:t> </a:t>
            </a:r>
            <a:r>
              <a:rPr sz="2000" spc="-354" dirty="0">
                <a:latin typeface="Arial"/>
                <a:cs typeface="Arial"/>
              </a:rPr>
              <a:t>C</a:t>
            </a:r>
            <a:r>
              <a:rPr lang="en-US" sz="2000" spc="-354" dirty="0">
                <a:latin typeface="Arial"/>
                <a:cs typeface="Arial"/>
              </a:rPr>
              <a:t> </a:t>
            </a:r>
            <a:r>
              <a:rPr sz="2000" spc="-354" dirty="0">
                <a:latin typeface="Arial"/>
                <a:cs typeface="Arial"/>
              </a:rPr>
              <a:t>S </a:t>
            </a:r>
            <a:r>
              <a:rPr lang="en-US" sz="2000" spc="-354" dirty="0">
                <a:latin typeface="Arial"/>
                <a:cs typeface="Arial"/>
              </a:rPr>
              <a:t>     </a:t>
            </a:r>
            <a:r>
              <a:rPr sz="2000" spc="-22" dirty="0">
                <a:latin typeface="Arial"/>
                <a:cs typeface="Arial"/>
              </a:rPr>
              <a:t>instruction </a:t>
            </a:r>
            <a:r>
              <a:rPr sz="2000" dirty="0">
                <a:latin typeface="Arial"/>
                <a:cs typeface="Arial"/>
              </a:rPr>
              <a:t>or </a:t>
            </a:r>
            <a:r>
              <a:rPr sz="2000" spc="-36" dirty="0">
                <a:latin typeface="Arial"/>
                <a:cs typeface="Arial"/>
              </a:rPr>
              <a:t>automatically </a:t>
            </a:r>
            <a:r>
              <a:rPr sz="2000" spc="-85" dirty="0">
                <a:latin typeface="Arial"/>
                <a:cs typeface="Arial"/>
              </a:rPr>
              <a:t>using </a:t>
            </a:r>
            <a:r>
              <a:rPr sz="2000" spc="-40" dirty="0">
                <a:latin typeface="Arial"/>
                <a:cs typeface="Arial"/>
              </a:rPr>
              <a:t>parameter  </a:t>
            </a:r>
            <a:r>
              <a:rPr sz="2000" spc="-36" dirty="0">
                <a:latin typeface="Arial"/>
                <a:cs typeface="Arial"/>
              </a:rPr>
              <a:t>setting.</a:t>
            </a:r>
            <a:endParaRPr sz="2000" dirty="0">
              <a:latin typeface="Arial"/>
              <a:cs typeface="Arial"/>
            </a:endParaRPr>
          </a:p>
          <a:p>
            <a:pPr marL="734535" marR="4559" lvl="1" indent="-276377">
              <a:lnSpc>
                <a:spcPct val="101400"/>
              </a:lnSpc>
              <a:spcBef>
                <a:spcPts val="673"/>
              </a:spcBef>
              <a:buChar char="–"/>
              <a:tabLst>
                <a:tab pos="734535" algn="l"/>
                <a:tab pos="735105" algn="l"/>
              </a:tabLst>
            </a:pPr>
            <a:r>
              <a:rPr sz="2000" spc="-102" dirty="0">
                <a:latin typeface="Arial"/>
                <a:cs typeface="Arial"/>
              </a:rPr>
              <a:t>Execute </a:t>
            </a:r>
            <a:r>
              <a:rPr sz="2000" spc="-13" dirty="0">
                <a:latin typeface="Arial"/>
                <a:cs typeface="Arial"/>
              </a:rPr>
              <a:t>the </a:t>
            </a:r>
            <a:r>
              <a:rPr sz="2000" spc="-40" dirty="0">
                <a:latin typeface="Arial"/>
                <a:cs typeface="Arial"/>
              </a:rPr>
              <a:t>positioning </a:t>
            </a:r>
            <a:r>
              <a:rPr sz="2000" spc="-18" dirty="0">
                <a:latin typeface="Arial"/>
                <a:cs typeface="Arial"/>
              </a:rPr>
              <a:t>control </a:t>
            </a:r>
            <a:r>
              <a:rPr sz="2000" spc="-90" dirty="0">
                <a:latin typeface="Arial"/>
                <a:cs typeface="Arial"/>
              </a:rPr>
              <a:t>using </a:t>
            </a:r>
            <a:r>
              <a:rPr sz="2000" spc="-13" dirty="0">
                <a:latin typeface="Arial"/>
                <a:cs typeface="Arial"/>
              </a:rPr>
              <a:t>the </a:t>
            </a:r>
            <a:r>
              <a:rPr sz="2000" spc="-63" dirty="0">
                <a:latin typeface="Arial"/>
                <a:cs typeface="Arial"/>
              </a:rPr>
              <a:t>specified </a:t>
            </a:r>
            <a:r>
              <a:rPr sz="2000" spc="-13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Motion </a:t>
            </a:r>
            <a:r>
              <a:rPr sz="2000" spc="-341" dirty="0">
                <a:latin typeface="Arial"/>
                <a:cs typeface="Arial"/>
              </a:rPr>
              <a:t>S</a:t>
            </a:r>
            <a:r>
              <a:rPr lang="en-US" sz="2000" spc="-341" dirty="0">
                <a:latin typeface="Arial"/>
                <a:cs typeface="Arial"/>
              </a:rPr>
              <a:t> </a:t>
            </a:r>
            <a:r>
              <a:rPr sz="2000" spc="-341" dirty="0">
                <a:latin typeface="Arial"/>
                <a:cs typeface="Arial"/>
              </a:rPr>
              <a:t>FC </a:t>
            </a:r>
            <a:r>
              <a:rPr lang="en-US" sz="2000" spc="-341" dirty="0">
                <a:latin typeface="Arial"/>
                <a:cs typeface="Arial"/>
              </a:rPr>
              <a:t> </a:t>
            </a:r>
            <a:r>
              <a:rPr sz="2000" spc="-54" dirty="0">
                <a:latin typeface="Arial"/>
                <a:cs typeface="Arial"/>
              </a:rPr>
              <a:t>program.  </a:t>
            </a:r>
            <a:r>
              <a:rPr sz="2000" spc="-22" dirty="0">
                <a:latin typeface="Arial"/>
                <a:cs typeface="Arial"/>
              </a:rPr>
              <a:t>(Output </a:t>
            </a:r>
            <a:r>
              <a:rPr sz="2000" spc="27" dirty="0">
                <a:latin typeface="Arial"/>
                <a:cs typeface="Arial"/>
              </a:rPr>
              <a:t>to </a:t>
            </a:r>
            <a:r>
              <a:rPr sz="2000" spc="-13" dirty="0">
                <a:latin typeface="Arial"/>
                <a:cs typeface="Arial"/>
              </a:rPr>
              <a:t>the </a:t>
            </a:r>
            <a:r>
              <a:rPr sz="2000" spc="-81" dirty="0">
                <a:latin typeface="Arial"/>
                <a:cs typeface="Arial"/>
              </a:rPr>
              <a:t>servo </a:t>
            </a:r>
            <a:r>
              <a:rPr sz="2000" spc="-27" dirty="0">
                <a:latin typeface="Arial"/>
                <a:cs typeface="Arial"/>
              </a:rPr>
              <a:t>amplifier).</a:t>
            </a:r>
            <a:r>
              <a:rPr sz="2000" spc="-389" dirty="0"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  <a:p>
            <a:pPr marL="734535" lvl="1" indent="-276377">
              <a:spcBef>
                <a:spcPts val="704"/>
              </a:spcBef>
              <a:buChar char="–"/>
              <a:tabLst>
                <a:tab pos="734535" algn="l"/>
                <a:tab pos="735105" algn="l"/>
              </a:tabLst>
            </a:pPr>
            <a:r>
              <a:rPr sz="2000" spc="-126" dirty="0">
                <a:latin typeface="Arial"/>
                <a:cs typeface="Arial"/>
              </a:rPr>
              <a:t>The </a:t>
            </a:r>
            <a:r>
              <a:rPr sz="2000" spc="-40" dirty="0">
                <a:latin typeface="Arial"/>
                <a:cs typeface="Arial"/>
              </a:rPr>
              <a:t>servomotor </a:t>
            </a:r>
            <a:r>
              <a:rPr sz="2000" spc="-90" dirty="0">
                <a:latin typeface="Arial"/>
                <a:cs typeface="Arial"/>
              </a:rPr>
              <a:t>is </a:t>
            </a:r>
            <a:r>
              <a:rPr sz="2000" spc="-27" dirty="0">
                <a:latin typeface="Arial"/>
                <a:cs typeface="Arial"/>
              </a:rPr>
              <a:t>controlled.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081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6199" y="94667"/>
            <a:ext cx="6966527" cy="343907"/>
          </a:xfrm>
          <a:prstGeom prst="rect">
            <a:avLst/>
          </a:prstGeom>
        </p:spPr>
        <p:txBody>
          <a:bodyPr vert="horz" wrap="square" lIns="0" tIns="11397" rIns="0" bIns="0" rtlCol="0" anchor="ctr">
            <a:spAutoFit/>
          </a:bodyPr>
          <a:lstStyle/>
          <a:p>
            <a:pPr marL="11397">
              <a:spcBef>
                <a:spcPts val="90"/>
              </a:spcBef>
            </a:pPr>
            <a:r>
              <a:rPr sz="2400" spc="-49" dirty="0"/>
              <a:t>Structure </a:t>
            </a:r>
            <a:r>
              <a:rPr sz="2400" spc="22" dirty="0"/>
              <a:t>of Motion </a:t>
            </a:r>
            <a:r>
              <a:rPr sz="2400" spc="-386" dirty="0"/>
              <a:t>S</a:t>
            </a:r>
            <a:r>
              <a:rPr lang="en-US" sz="2400" spc="-386" dirty="0"/>
              <a:t>  </a:t>
            </a:r>
            <a:r>
              <a:rPr sz="2400" spc="-386" dirty="0"/>
              <a:t>F</a:t>
            </a:r>
            <a:r>
              <a:rPr lang="en-US" sz="2400" spc="-386" dirty="0"/>
              <a:t>  </a:t>
            </a:r>
            <a:r>
              <a:rPr sz="2400" spc="-386" dirty="0"/>
              <a:t>C</a:t>
            </a:r>
            <a:r>
              <a:rPr lang="en-US" sz="2400" spc="-386" dirty="0"/>
              <a:t>     </a:t>
            </a:r>
            <a:r>
              <a:rPr sz="2400" spc="-386" dirty="0"/>
              <a:t> </a:t>
            </a:r>
            <a:r>
              <a:rPr sz="2400" spc="-85" dirty="0"/>
              <a:t>Program</a:t>
            </a:r>
            <a:r>
              <a:rPr sz="2400" spc="-449" dirty="0"/>
              <a:t> </a:t>
            </a:r>
            <a:r>
              <a:rPr lang="en-US" sz="2400" spc="-449" dirty="0"/>
              <a:t>  </a:t>
            </a:r>
            <a:r>
              <a:rPr sz="2400" spc="-121" dirty="0"/>
              <a:t>(Real </a:t>
            </a:r>
            <a:r>
              <a:rPr sz="2400" spc="-36" dirty="0"/>
              <a:t>Mode)</a:t>
            </a:r>
            <a:r>
              <a:rPr lang="en-US" sz="2400" spc="-36" dirty="0"/>
              <a:t>: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1982587" y="703282"/>
            <a:ext cx="8193577" cy="5923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41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888" y="151328"/>
            <a:ext cx="7315200" cy="347359"/>
          </a:xfrm>
          <a:prstGeom prst="rect">
            <a:avLst/>
          </a:prstGeom>
        </p:spPr>
        <p:txBody>
          <a:bodyPr vert="horz" wrap="square" lIns="0" tIns="14816" rIns="0" bIns="0" rtlCol="0" anchor="ctr">
            <a:spAutoFit/>
          </a:bodyPr>
          <a:lstStyle/>
          <a:p>
            <a:pPr marL="11397">
              <a:spcBef>
                <a:spcPts val="117"/>
              </a:spcBef>
            </a:pPr>
            <a:r>
              <a:rPr sz="2400" spc="-31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sz="2400" spc="-1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27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00" spc="-10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31" dirty="0">
                <a:latin typeface="Arial" panose="020B0604020202020204" pitchFamily="34" charset="0"/>
                <a:cs typeface="Arial" panose="020B0604020202020204" pitchFamily="34" charset="0"/>
              </a:rPr>
              <a:t>Motion</a:t>
            </a:r>
            <a:r>
              <a:rPr sz="2400" spc="-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337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spc="-337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400" spc="-337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400" spc="-3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314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sz="2400" spc="-67" dirty="0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sz="2400" spc="-11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spc="-4" dirty="0">
                <a:latin typeface="Arial" panose="020B0604020202020204" pitchFamily="34" charset="0"/>
                <a:cs typeface="Arial" panose="020B0604020202020204" pitchFamily="34" charset="0"/>
              </a:rPr>
              <a:t>SV22 </a:t>
            </a:r>
            <a:r>
              <a:rPr sz="2400" spc="-4" dirty="0"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r>
              <a:rPr sz="2400" spc="-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8" dirty="0">
                <a:latin typeface="Arial" panose="020B0604020202020204" pitchFamily="34" charset="0"/>
                <a:cs typeface="Arial" panose="020B0604020202020204" pitchFamily="34" charset="0"/>
              </a:rPr>
              <a:t>Mode)</a:t>
            </a:r>
            <a:r>
              <a:rPr lang="en-US" sz="2400" spc="-18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5992" y="716280"/>
            <a:ext cx="4072082" cy="367177"/>
          </a:xfrm>
          <a:prstGeom prst="rect">
            <a:avLst/>
          </a:prstGeom>
        </p:spPr>
        <p:txBody>
          <a:bodyPr vert="horz" wrap="square" lIns="0" tIns="13106" rIns="0" bIns="0" rtlCol="0">
            <a:spAutoFit/>
          </a:bodyPr>
          <a:lstStyle/>
          <a:p>
            <a:pPr marL="344759" indent="-333362">
              <a:spcBef>
                <a:spcPts val="102"/>
              </a:spcBef>
              <a:buChar char="•"/>
              <a:tabLst>
                <a:tab pos="344759" algn="l"/>
                <a:tab pos="345328" algn="l"/>
                <a:tab pos="2468586" algn="l"/>
              </a:tabLst>
            </a:pPr>
            <a:r>
              <a:rPr sz="2300" spc="-480" dirty="0">
                <a:latin typeface="Arial"/>
                <a:cs typeface="Arial"/>
              </a:rPr>
              <a:t>S</a:t>
            </a:r>
            <a:r>
              <a:rPr sz="2300" spc="-63" dirty="0">
                <a:latin typeface="Arial"/>
                <a:cs typeface="Arial"/>
              </a:rPr>
              <a:t>o</a:t>
            </a:r>
            <a:r>
              <a:rPr sz="2300" spc="67" dirty="0">
                <a:latin typeface="Arial"/>
                <a:cs typeface="Arial"/>
              </a:rPr>
              <a:t>f</a:t>
            </a:r>
            <a:r>
              <a:rPr sz="2300" spc="126" dirty="0">
                <a:latin typeface="Arial"/>
                <a:cs typeface="Arial"/>
              </a:rPr>
              <a:t>t</a:t>
            </a:r>
            <a:r>
              <a:rPr sz="2300" spc="-9" dirty="0">
                <a:latin typeface="Arial"/>
                <a:cs typeface="Arial"/>
              </a:rPr>
              <a:t>w</a:t>
            </a:r>
            <a:r>
              <a:rPr sz="2300" spc="-183" dirty="0">
                <a:latin typeface="Arial"/>
                <a:cs typeface="Arial"/>
              </a:rPr>
              <a:t>a</a:t>
            </a:r>
            <a:r>
              <a:rPr sz="2300" spc="31" dirty="0">
                <a:latin typeface="Arial"/>
                <a:cs typeface="Arial"/>
              </a:rPr>
              <a:t>r</a:t>
            </a:r>
            <a:r>
              <a:rPr sz="2300" spc="-139" dirty="0">
                <a:latin typeface="Arial"/>
                <a:cs typeface="Arial"/>
              </a:rPr>
              <a:t>e</a:t>
            </a:r>
            <a:r>
              <a:rPr sz="2300" spc="-646" dirty="0">
                <a:latin typeface="Arial"/>
                <a:cs typeface="Arial"/>
              </a:rPr>
              <a:t>−</a:t>
            </a:r>
            <a:r>
              <a:rPr sz="2300" spc="-72" dirty="0">
                <a:latin typeface="Arial"/>
                <a:cs typeface="Arial"/>
              </a:rPr>
              <a:t>b</a:t>
            </a:r>
            <a:r>
              <a:rPr sz="2300" spc="-183" dirty="0">
                <a:latin typeface="Arial"/>
                <a:cs typeface="Arial"/>
              </a:rPr>
              <a:t>a</a:t>
            </a:r>
            <a:r>
              <a:rPr sz="2300" spc="-256" dirty="0">
                <a:latin typeface="Arial"/>
                <a:cs typeface="Arial"/>
              </a:rPr>
              <a:t>s</a:t>
            </a:r>
            <a:r>
              <a:rPr sz="2300" spc="-139" dirty="0">
                <a:latin typeface="Arial"/>
                <a:cs typeface="Arial"/>
              </a:rPr>
              <a:t>e</a:t>
            </a:r>
            <a:r>
              <a:rPr sz="2300" spc="-63" dirty="0">
                <a:latin typeface="Arial"/>
                <a:cs typeface="Arial"/>
              </a:rPr>
              <a:t>d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256" dirty="0">
                <a:latin typeface="Arial"/>
                <a:cs typeface="Arial"/>
              </a:rPr>
              <a:t>s</a:t>
            </a:r>
            <a:r>
              <a:rPr sz="2300" spc="-102" dirty="0">
                <a:latin typeface="Arial"/>
                <a:cs typeface="Arial"/>
              </a:rPr>
              <a:t>y</a:t>
            </a:r>
            <a:r>
              <a:rPr sz="2300" spc="-63" dirty="0">
                <a:latin typeface="Arial"/>
                <a:cs typeface="Arial"/>
              </a:rPr>
              <a:t>n</a:t>
            </a:r>
            <a:r>
              <a:rPr sz="2300" spc="-179" dirty="0">
                <a:latin typeface="Arial"/>
                <a:cs typeface="Arial"/>
              </a:rPr>
              <a:t>c</a:t>
            </a:r>
            <a:r>
              <a:rPr sz="2300" spc="-63" dirty="0">
                <a:latin typeface="Arial"/>
                <a:cs typeface="Arial"/>
              </a:rPr>
              <a:t>h</a:t>
            </a:r>
            <a:r>
              <a:rPr sz="2300" spc="31" dirty="0">
                <a:latin typeface="Arial"/>
                <a:cs typeface="Arial"/>
              </a:rPr>
              <a:t>r</a:t>
            </a:r>
            <a:r>
              <a:rPr sz="2300" spc="-72" dirty="0">
                <a:latin typeface="Arial"/>
                <a:cs typeface="Arial"/>
              </a:rPr>
              <a:t>o</a:t>
            </a:r>
            <a:r>
              <a:rPr sz="2300" spc="-63" dirty="0">
                <a:latin typeface="Arial"/>
                <a:cs typeface="Arial"/>
              </a:rPr>
              <a:t>n</a:t>
            </a:r>
            <a:r>
              <a:rPr sz="2300" spc="-72" dirty="0">
                <a:latin typeface="Arial"/>
                <a:cs typeface="Arial"/>
              </a:rPr>
              <a:t>o</a:t>
            </a:r>
            <a:r>
              <a:rPr sz="2300" spc="-63" dirty="0">
                <a:latin typeface="Arial"/>
                <a:cs typeface="Arial"/>
              </a:rPr>
              <a:t>u</a:t>
            </a:r>
            <a:r>
              <a:rPr sz="2300" spc="-247" dirty="0">
                <a:latin typeface="Arial"/>
                <a:cs typeface="Arial"/>
              </a:rPr>
              <a:t>s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37349" y="716280"/>
            <a:ext cx="2854614" cy="367177"/>
          </a:xfrm>
          <a:prstGeom prst="rect">
            <a:avLst/>
          </a:prstGeom>
        </p:spPr>
        <p:txBody>
          <a:bodyPr vert="horz" wrap="square" lIns="0" tIns="13106" rIns="0" bIns="0" rtlCol="0">
            <a:spAutoFit/>
          </a:bodyPr>
          <a:lstStyle/>
          <a:p>
            <a:pPr marL="11397">
              <a:spcBef>
                <a:spcPts val="102"/>
              </a:spcBef>
              <a:tabLst>
                <a:tab pos="1098099" algn="l"/>
                <a:tab pos="1501552" algn="l"/>
              </a:tabLst>
            </a:pPr>
            <a:r>
              <a:rPr sz="2300" spc="-31" dirty="0">
                <a:latin typeface="Arial"/>
                <a:cs typeface="Arial"/>
              </a:rPr>
              <a:t>control</a:t>
            </a:r>
            <a:r>
              <a:rPr sz="2300" spc="-31" dirty="0">
                <a:latin typeface="Times New Roman"/>
                <a:cs typeface="Times New Roman"/>
              </a:rPr>
              <a:t>	</a:t>
            </a:r>
            <a:r>
              <a:rPr sz="2300" spc="-117" dirty="0">
                <a:latin typeface="Arial"/>
                <a:cs typeface="Arial"/>
              </a:rPr>
              <a:t>is</a:t>
            </a:r>
            <a:r>
              <a:rPr sz="2300" spc="-117" dirty="0">
                <a:latin typeface="Times New Roman"/>
                <a:cs typeface="Times New Roman"/>
              </a:rPr>
              <a:t>	</a:t>
            </a:r>
            <a:r>
              <a:rPr sz="2300" spc="-45" dirty="0">
                <a:latin typeface="Arial"/>
                <a:cs typeface="Arial"/>
              </a:rPr>
              <a:t>performed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90890" y="716280"/>
            <a:ext cx="1301750" cy="367177"/>
          </a:xfrm>
          <a:prstGeom prst="rect">
            <a:avLst/>
          </a:prstGeom>
        </p:spPr>
        <p:txBody>
          <a:bodyPr vert="horz" wrap="square" lIns="0" tIns="13106" rIns="0" bIns="0" rtlCol="0">
            <a:spAutoFit/>
          </a:bodyPr>
          <a:lstStyle/>
          <a:p>
            <a:pPr marL="11397">
              <a:spcBef>
                <a:spcPts val="102"/>
              </a:spcBef>
              <a:tabLst>
                <a:tab pos="868450" algn="l"/>
              </a:tabLst>
            </a:pPr>
            <a:r>
              <a:rPr sz="2300" spc="-63" dirty="0">
                <a:latin typeface="Arial"/>
                <a:cs typeface="Arial"/>
              </a:rPr>
              <a:t>u</a:t>
            </a:r>
            <a:r>
              <a:rPr sz="2300" spc="-256" dirty="0">
                <a:latin typeface="Arial"/>
                <a:cs typeface="Arial"/>
              </a:rPr>
              <a:t>s</a:t>
            </a:r>
            <a:r>
              <a:rPr sz="2300" spc="9" dirty="0">
                <a:latin typeface="Arial"/>
                <a:cs typeface="Arial"/>
              </a:rPr>
              <a:t>i</a:t>
            </a:r>
            <a:r>
              <a:rPr sz="2300" spc="-72" dirty="0">
                <a:latin typeface="Arial"/>
                <a:cs typeface="Arial"/>
              </a:rPr>
              <a:t>n</a:t>
            </a:r>
            <a:r>
              <a:rPr sz="2300" spc="-193" dirty="0">
                <a:latin typeface="Arial"/>
                <a:cs typeface="Arial"/>
              </a:rPr>
              <a:t>g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135" dirty="0">
                <a:latin typeface="Arial"/>
                <a:cs typeface="Arial"/>
              </a:rPr>
              <a:t>t</a:t>
            </a:r>
            <a:r>
              <a:rPr sz="2300" spc="-72" dirty="0">
                <a:latin typeface="Arial"/>
                <a:cs typeface="Arial"/>
              </a:rPr>
              <a:t>h</a:t>
            </a:r>
            <a:r>
              <a:rPr sz="2300" spc="-130" dirty="0"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4046" y="1067249"/>
            <a:ext cx="3230995" cy="367177"/>
          </a:xfrm>
          <a:prstGeom prst="rect">
            <a:avLst/>
          </a:prstGeom>
        </p:spPr>
        <p:txBody>
          <a:bodyPr vert="horz" wrap="square" lIns="0" tIns="13106" rIns="0" bIns="0" rtlCol="0">
            <a:spAutoFit/>
          </a:bodyPr>
          <a:lstStyle/>
          <a:p>
            <a:pPr marL="11397">
              <a:spcBef>
                <a:spcPts val="102"/>
              </a:spcBef>
            </a:pPr>
            <a:r>
              <a:rPr sz="2300" spc="-102" dirty="0">
                <a:latin typeface="Arial"/>
                <a:cs typeface="Arial"/>
              </a:rPr>
              <a:t>mechanical </a:t>
            </a:r>
            <a:r>
              <a:rPr sz="2300" spc="-117" dirty="0">
                <a:latin typeface="Arial"/>
                <a:cs typeface="Arial"/>
              </a:rPr>
              <a:t>system</a:t>
            </a:r>
            <a:r>
              <a:rPr sz="2300" spc="-188" dirty="0">
                <a:latin typeface="Arial"/>
                <a:cs typeface="Arial"/>
              </a:rPr>
              <a:t> </a:t>
            </a:r>
            <a:r>
              <a:rPr sz="2300" spc="-22" dirty="0">
                <a:latin typeface="Arial"/>
                <a:cs typeface="Arial"/>
              </a:rPr>
              <a:t>editor.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5988" y="1515035"/>
            <a:ext cx="2857500" cy="367177"/>
          </a:xfrm>
          <a:prstGeom prst="rect">
            <a:avLst/>
          </a:prstGeom>
        </p:spPr>
        <p:txBody>
          <a:bodyPr vert="horz" wrap="square" lIns="0" tIns="13106" rIns="0" bIns="0" rtlCol="0">
            <a:spAutoFit/>
          </a:bodyPr>
          <a:lstStyle/>
          <a:p>
            <a:pPr marL="344759" indent="-333362">
              <a:spcBef>
                <a:spcPts val="102"/>
              </a:spcBef>
              <a:buChar char="•"/>
              <a:tabLst>
                <a:tab pos="344759" algn="l"/>
                <a:tab pos="345328" algn="l"/>
                <a:tab pos="1954582" algn="l"/>
              </a:tabLst>
            </a:pPr>
            <a:r>
              <a:rPr sz="2300" spc="-90" dirty="0">
                <a:latin typeface="Arial"/>
                <a:cs typeface="Arial"/>
              </a:rPr>
              <a:t>Mechanical</a:t>
            </a:r>
            <a:r>
              <a:rPr sz="2300" spc="-90" dirty="0">
                <a:latin typeface="Times New Roman"/>
                <a:cs typeface="Times New Roman"/>
              </a:rPr>
              <a:t>	</a:t>
            </a:r>
            <a:r>
              <a:rPr sz="2300" spc="-117" dirty="0">
                <a:latin typeface="Arial"/>
                <a:cs typeface="Arial"/>
              </a:rPr>
              <a:t>system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20916" y="1515035"/>
            <a:ext cx="5572991" cy="367177"/>
          </a:xfrm>
          <a:prstGeom prst="rect">
            <a:avLst/>
          </a:prstGeom>
        </p:spPr>
        <p:txBody>
          <a:bodyPr vert="horz" wrap="square" lIns="0" tIns="13106" rIns="0" bIns="0" rtlCol="0">
            <a:spAutoFit/>
          </a:bodyPr>
          <a:lstStyle/>
          <a:p>
            <a:pPr marL="11397">
              <a:spcBef>
                <a:spcPts val="102"/>
              </a:spcBef>
              <a:tabLst>
                <a:tab pos="1273613" algn="l"/>
                <a:tab pos="1677066" algn="l"/>
                <a:tab pos="2940421" algn="l"/>
                <a:tab pos="3386612" algn="l"/>
                <a:tab pos="4611788" algn="l"/>
                <a:tab pos="5084763" algn="l"/>
              </a:tabLst>
            </a:pPr>
            <a:r>
              <a:rPr sz="2300" spc="-63" dirty="0">
                <a:latin typeface="Arial"/>
                <a:cs typeface="Arial"/>
              </a:rPr>
              <a:t>p</a:t>
            </a:r>
            <a:r>
              <a:rPr sz="2300" spc="31" dirty="0">
                <a:latin typeface="Arial"/>
                <a:cs typeface="Arial"/>
              </a:rPr>
              <a:t>r</a:t>
            </a:r>
            <a:r>
              <a:rPr sz="2300" spc="-72" dirty="0">
                <a:latin typeface="Arial"/>
                <a:cs typeface="Arial"/>
              </a:rPr>
              <a:t>o</a:t>
            </a:r>
            <a:r>
              <a:rPr sz="2300" spc="-193" dirty="0">
                <a:latin typeface="Arial"/>
                <a:cs typeface="Arial"/>
              </a:rPr>
              <a:t>g</a:t>
            </a:r>
            <a:r>
              <a:rPr sz="2300" spc="31" dirty="0">
                <a:latin typeface="Arial"/>
                <a:cs typeface="Arial"/>
              </a:rPr>
              <a:t>r</a:t>
            </a:r>
            <a:r>
              <a:rPr sz="2300" spc="-183" dirty="0">
                <a:latin typeface="Arial"/>
                <a:cs typeface="Arial"/>
              </a:rPr>
              <a:t>a</a:t>
            </a:r>
            <a:r>
              <a:rPr sz="2300" spc="-67" dirty="0">
                <a:latin typeface="Arial"/>
                <a:cs typeface="Arial"/>
              </a:rPr>
              <a:t>m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dirty="0">
                <a:latin typeface="Arial"/>
                <a:cs typeface="Arial"/>
              </a:rPr>
              <a:t>i</a:t>
            </a:r>
            <a:r>
              <a:rPr sz="2300" spc="-247" dirty="0">
                <a:latin typeface="Arial"/>
                <a:cs typeface="Arial"/>
              </a:rPr>
              <a:t>s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31" dirty="0">
                <a:latin typeface="Arial"/>
                <a:cs typeface="Arial"/>
              </a:rPr>
              <a:t>r</a:t>
            </a:r>
            <a:r>
              <a:rPr sz="2300" spc="-139" dirty="0">
                <a:latin typeface="Arial"/>
                <a:cs typeface="Arial"/>
              </a:rPr>
              <a:t>e</a:t>
            </a:r>
            <a:r>
              <a:rPr sz="2300" spc="-63" dirty="0">
                <a:latin typeface="Arial"/>
                <a:cs typeface="Arial"/>
              </a:rPr>
              <a:t>qu</a:t>
            </a:r>
            <a:r>
              <a:rPr sz="2300" spc="9" dirty="0">
                <a:latin typeface="Arial"/>
                <a:cs typeface="Arial"/>
              </a:rPr>
              <a:t>i</a:t>
            </a:r>
            <a:r>
              <a:rPr sz="2300" spc="31" dirty="0">
                <a:latin typeface="Arial"/>
                <a:cs typeface="Arial"/>
              </a:rPr>
              <a:t>r</a:t>
            </a:r>
            <a:r>
              <a:rPr sz="2300" spc="-139" dirty="0">
                <a:latin typeface="Arial"/>
                <a:cs typeface="Arial"/>
              </a:rPr>
              <a:t>e</a:t>
            </a:r>
            <a:r>
              <a:rPr sz="2300" spc="-63" dirty="0">
                <a:latin typeface="Arial"/>
                <a:cs typeface="Arial"/>
              </a:rPr>
              <a:t>d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9" dirty="0">
                <a:latin typeface="Arial"/>
                <a:cs typeface="Arial"/>
              </a:rPr>
              <a:t>i</a:t>
            </a:r>
            <a:r>
              <a:rPr sz="2300" spc="-63" dirty="0">
                <a:latin typeface="Arial"/>
                <a:cs typeface="Arial"/>
              </a:rPr>
              <a:t>n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183" dirty="0">
                <a:latin typeface="Arial"/>
                <a:cs typeface="Arial"/>
              </a:rPr>
              <a:t>a</a:t>
            </a:r>
            <a:r>
              <a:rPr sz="2300" spc="-63" dirty="0">
                <a:latin typeface="Arial"/>
                <a:cs typeface="Arial"/>
              </a:rPr>
              <a:t>dd</a:t>
            </a:r>
            <a:r>
              <a:rPr sz="2300" dirty="0">
                <a:latin typeface="Arial"/>
                <a:cs typeface="Arial"/>
              </a:rPr>
              <a:t>i</a:t>
            </a:r>
            <a:r>
              <a:rPr sz="2300" spc="135" dirty="0">
                <a:latin typeface="Arial"/>
                <a:cs typeface="Arial"/>
              </a:rPr>
              <a:t>t</a:t>
            </a:r>
            <a:r>
              <a:rPr sz="2300" dirty="0">
                <a:latin typeface="Arial"/>
                <a:cs typeface="Arial"/>
              </a:rPr>
              <a:t>i</a:t>
            </a:r>
            <a:r>
              <a:rPr sz="2300" spc="-63" dirty="0">
                <a:latin typeface="Arial"/>
                <a:cs typeface="Arial"/>
              </a:rPr>
              <a:t>on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126" dirty="0">
                <a:latin typeface="Arial"/>
                <a:cs typeface="Arial"/>
              </a:rPr>
              <a:t>t</a:t>
            </a:r>
            <a:r>
              <a:rPr sz="2300" spc="-58" dirty="0">
                <a:latin typeface="Arial"/>
                <a:cs typeface="Arial"/>
              </a:rPr>
              <a:t>o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135" dirty="0">
                <a:latin typeface="Arial"/>
                <a:cs typeface="Arial"/>
              </a:rPr>
              <a:t>t</a:t>
            </a:r>
            <a:r>
              <a:rPr sz="2300" spc="-72" dirty="0">
                <a:latin typeface="Arial"/>
                <a:cs typeface="Arial"/>
              </a:rPr>
              <a:t>h</a:t>
            </a:r>
            <a:r>
              <a:rPr sz="2300" spc="-130" dirty="0"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5992" y="1866003"/>
            <a:ext cx="8628495" cy="3719190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44759" marR="4559">
              <a:lnSpc>
                <a:spcPct val="100400"/>
              </a:lnSpc>
              <a:spcBef>
                <a:spcPts val="90"/>
              </a:spcBef>
            </a:pPr>
            <a:r>
              <a:rPr sz="2300" spc="-58" dirty="0">
                <a:latin typeface="Arial"/>
                <a:cs typeface="Arial"/>
              </a:rPr>
              <a:t>positioning </a:t>
            </a:r>
            <a:r>
              <a:rPr sz="2300" spc="-63" dirty="0">
                <a:latin typeface="Arial"/>
                <a:cs typeface="Arial"/>
              </a:rPr>
              <a:t>parameter, </a:t>
            </a:r>
            <a:r>
              <a:rPr sz="2300" spc="-102" dirty="0">
                <a:latin typeface="Arial"/>
                <a:cs typeface="Arial"/>
              </a:rPr>
              <a:t>servo </a:t>
            </a:r>
            <a:r>
              <a:rPr sz="2300" spc="-67" dirty="0">
                <a:latin typeface="Arial"/>
                <a:cs typeface="Arial"/>
              </a:rPr>
              <a:t>program</a:t>
            </a:r>
            <a:r>
              <a:rPr lang="en-US" sz="2300" spc="-67" dirty="0">
                <a:latin typeface="Arial"/>
                <a:cs typeface="Arial"/>
              </a:rPr>
              <a:t>/</a:t>
            </a:r>
            <a:r>
              <a:rPr sz="2300" spc="-67" dirty="0">
                <a:latin typeface="Arial"/>
                <a:cs typeface="Arial"/>
              </a:rPr>
              <a:t>Motion </a:t>
            </a:r>
            <a:r>
              <a:rPr sz="2300" spc="-426" dirty="0">
                <a:latin typeface="Arial"/>
                <a:cs typeface="Arial"/>
              </a:rPr>
              <a:t>S</a:t>
            </a:r>
            <a:r>
              <a:rPr lang="en-US" sz="2300" spc="-426" dirty="0">
                <a:latin typeface="Arial"/>
                <a:cs typeface="Arial"/>
              </a:rPr>
              <a:t> </a:t>
            </a:r>
            <a:r>
              <a:rPr sz="2300" spc="-426" dirty="0">
                <a:latin typeface="Arial"/>
                <a:cs typeface="Arial"/>
              </a:rPr>
              <a:t>F</a:t>
            </a:r>
            <a:r>
              <a:rPr lang="en-US" sz="2300" spc="-426" dirty="0">
                <a:latin typeface="Arial"/>
                <a:cs typeface="Arial"/>
              </a:rPr>
              <a:t> </a:t>
            </a:r>
            <a:r>
              <a:rPr sz="2300" spc="-426" dirty="0">
                <a:latin typeface="Arial"/>
                <a:cs typeface="Arial"/>
              </a:rPr>
              <a:t>C </a:t>
            </a:r>
            <a:r>
              <a:rPr lang="en-US" sz="2300" spc="-426" dirty="0">
                <a:latin typeface="Arial"/>
                <a:cs typeface="Arial"/>
              </a:rPr>
              <a:t> </a:t>
            </a:r>
            <a:r>
              <a:rPr sz="2300" spc="-72" dirty="0">
                <a:latin typeface="Arial"/>
                <a:cs typeface="Arial"/>
              </a:rPr>
              <a:t>program </a:t>
            </a:r>
            <a:r>
              <a:rPr sz="2300" spc="-130" dirty="0">
                <a:latin typeface="Arial"/>
                <a:cs typeface="Arial"/>
              </a:rPr>
              <a:t>used </a:t>
            </a:r>
            <a:r>
              <a:rPr sz="2300" spc="-27" dirty="0">
                <a:latin typeface="Arial"/>
                <a:cs typeface="Arial"/>
              </a:rPr>
              <a:t>in  </a:t>
            </a:r>
            <a:r>
              <a:rPr sz="2300" spc="-67" dirty="0">
                <a:latin typeface="Arial"/>
                <a:cs typeface="Arial"/>
              </a:rPr>
              <a:t>real</a:t>
            </a:r>
            <a:r>
              <a:rPr sz="2300" spc="-126" dirty="0">
                <a:latin typeface="Arial"/>
                <a:cs typeface="Arial"/>
              </a:rPr>
              <a:t> </a:t>
            </a:r>
            <a:r>
              <a:rPr sz="2300" spc="-81" dirty="0">
                <a:latin typeface="Arial"/>
                <a:cs typeface="Arial"/>
              </a:rPr>
              <a:t>mode.</a:t>
            </a:r>
            <a:endParaRPr sz="2300" dirty="0">
              <a:latin typeface="Arial"/>
              <a:cs typeface="Arial"/>
            </a:endParaRPr>
          </a:p>
          <a:p>
            <a:pPr marL="344759" marR="4559" indent="-333362">
              <a:lnSpc>
                <a:spcPct val="100400"/>
              </a:lnSpc>
              <a:spcBef>
                <a:spcPts val="772"/>
              </a:spcBef>
              <a:buChar char="•"/>
              <a:tabLst>
                <a:tab pos="344759" algn="l"/>
                <a:tab pos="345328" algn="l"/>
                <a:tab pos="932842" algn="l"/>
                <a:tab pos="2328973" algn="l"/>
                <a:tab pos="2714761" algn="l"/>
                <a:tab pos="4194658" algn="l"/>
                <a:tab pos="5201012" algn="l"/>
                <a:tab pos="5562296" algn="l"/>
                <a:tab pos="6474624" algn="l"/>
                <a:tab pos="7381254" algn="l"/>
                <a:tab pos="7705498" algn="l"/>
              </a:tabLst>
            </a:pPr>
            <a:r>
              <a:rPr sz="2300" spc="-292" dirty="0">
                <a:latin typeface="Arial"/>
                <a:cs typeface="Arial"/>
              </a:rPr>
              <a:t>T</a:t>
            </a:r>
            <a:r>
              <a:rPr sz="2300" spc="-63" dirty="0">
                <a:latin typeface="Arial"/>
                <a:cs typeface="Arial"/>
              </a:rPr>
              <a:t>h</a:t>
            </a:r>
            <a:r>
              <a:rPr sz="2300" spc="-130" dirty="0">
                <a:latin typeface="Arial"/>
                <a:cs typeface="Arial"/>
              </a:rPr>
              <a:t>e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63" dirty="0">
                <a:latin typeface="Arial"/>
                <a:cs typeface="Arial"/>
              </a:rPr>
              <a:t>p</a:t>
            </a:r>
            <a:r>
              <a:rPr sz="2300" spc="31" dirty="0">
                <a:latin typeface="Arial"/>
                <a:cs typeface="Arial"/>
              </a:rPr>
              <a:t>r</a:t>
            </a:r>
            <a:r>
              <a:rPr sz="2300" spc="-63" dirty="0">
                <a:latin typeface="Arial"/>
                <a:cs typeface="Arial"/>
              </a:rPr>
              <a:t>o</a:t>
            </a:r>
            <a:r>
              <a:rPr sz="2300" spc="-179" dirty="0">
                <a:latin typeface="Arial"/>
                <a:cs typeface="Arial"/>
              </a:rPr>
              <a:t>c</a:t>
            </a:r>
            <a:r>
              <a:rPr sz="2300" spc="-139" dirty="0">
                <a:latin typeface="Arial"/>
                <a:cs typeface="Arial"/>
              </a:rPr>
              <a:t>e</a:t>
            </a:r>
            <a:r>
              <a:rPr sz="2300" spc="-63" dirty="0">
                <a:latin typeface="Arial"/>
                <a:cs typeface="Arial"/>
              </a:rPr>
              <a:t>du</a:t>
            </a:r>
            <a:r>
              <a:rPr sz="2300" spc="31" dirty="0">
                <a:latin typeface="Arial"/>
                <a:cs typeface="Arial"/>
              </a:rPr>
              <a:t>r</a:t>
            </a:r>
            <a:r>
              <a:rPr sz="2300" spc="-130" dirty="0">
                <a:latin typeface="Arial"/>
                <a:cs typeface="Arial"/>
              </a:rPr>
              <a:t>e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63" dirty="0">
                <a:latin typeface="Arial"/>
                <a:cs typeface="Arial"/>
              </a:rPr>
              <a:t>o</a:t>
            </a:r>
            <a:r>
              <a:rPr sz="2300" spc="67" dirty="0">
                <a:latin typeface="Arial"/>
                <a:cs typeface="Arial"/>
              </a:rPr>
              <a:t>f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72" dirty="0">
                <a:latin typeface="Arial"/>
                <a:cs typeface="Arial"/>
              </a:rPr>
              <a:t>p</a:t>
            </a:r>
            <a:r>
              <a:rPr sz="2300" spc="-63" dirty="0">
                <a:latin typeface="Arial"/>
                <a:cs typeface="Arial"/>
              </a:rPr>
              <a:t>o</a:t>
            </a:r>
            <a:r>
              <a:rPr sz="2300" spc="-256" dirty="0">
                <a:latin typeface="Arial"/>
                <a:cs typeface="Arial"/>
              </a:rPr>
              <a:t>s</a:t>
            </a:r>
            <a:r>
              <a:rPr sz="2300" spc="9" dirty="0">
                <a:latin typeface="Arial"/>
                <a:cs typeface="Arial"/>
              </a:rPr>
              <a:t>i</a:t>
            </a:r>
            <a:r>
              <a:rPr sz="2300" spc="135" dirty="0">
                <a:latin typeface="Arial"/>
                <a:cs typeface="Arial"/>
              </a:rPr>
              <a:t>t</a:t>
            </a:r>
            <a:r>
              <a:rPr sz="2300" dirty="0">
                <a:latin typeface="Arial"/>
                <a:cs typeface="Arial"/>
              </a:rPr>
              <a:t>i</a:t>
            </a:r>
            <a:r>
              <a:rPr sz="2300" spc="-63" dirty="0">
                <a:latin typeface="Arial"/>
                <a:cs typeface="Arial"/>
              </a:rPr>
              <a:t>on</a:t>
            </a:r>
            <a:r>
              <a:rPr sz="2300" dirty="0">
                <a:latin typeface="Arial"/>
                <a:cs typeface="Arial"/>
              </a:rPr>
              <a:t>i</a:t>
            </a:r>
            <a:r>
              <a:rPr sz="2300" spc="-72" dirty="0">
                <a:latin typeface="Arial"/>
                <a:cs typeface="Arial"/>
              </a:rPr>
              <a:t>n</a:t>
            </a:r>
            <a:r>
              <a:rPr sz="2300" spc="-193" dirty="0">
                <a:latin typeface="Arial"/>
                <a:cs typeface="Arial"/>
              </a:rPr>
              <a:t>g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179" dirty="0">
                <a:latin typeface="Arial"/>
                <a:cs typeface="Arial"/>
              </a:rPr>
              <a:t>c</a:t>
            </a:r>
            <a:r>
              <a:rPr sz="2300" spc="-63" dirty="0">
                <a:latin typeface="Arial"/>
                <a:cs typeface="Arial"/>
              </a:rPr>
              <a:t>o</a:t>
            </a:r>
            <a:r>
              <a:rPr sz="2300" spc="-72" dirty="0">
                <a:latin typeface="Arial"/>
                <a:cs typeface="Arial"/>
              </a:rPr>
              <a:t>n</a:t>
            </a:r>
            <a:r>
              <a:rPr sz="2300" spc="135" dirty="0">
                <a:latin typeface="Arial"/>
                <a:cs typeface="Arial"/>
              </a:rPr>
              <a:t>t</a:t>
            </a:r>
            <a:r>
              <a:rPr sz="2300" spc="31" dirty="0">
                <a:latin typeface="Arial"/>
                <a:cs typeface="Arial"/>
              </a:rPr>
              <a:t>r</a:t>
            </a:r>
            <a:r>
              <a:rPr sz="2300" spc="-63" dirty="0">
                <a:latin typeface="Arial"/>
                <a:cs typeface="Arial"/>
              </a:rPr>
              <a:t>o</a:t>
            </a:r>
            <a:r>
              <a:rPr sz="2300" spc="13" dirty="0">
                <a:latin typeface="Arial"/>
                <a:cs typeface="Arial"/>
              </a:rPr>
              <a:t>l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dirty="0">
                <a:latin typeface="Arial"/>
                <a:cs typeface="Arial"/>
              </a:rPr>
              <a:t>i</a:t>
            </a:r>
            <a:r>
              <a:rPr sz="2300" spc="-63" dirty="0">
                <a:latin typeface="Arial"/>
                <a:cs typeface="Arial"/>
              </a:rPr>
              <a:t>n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117" dirty="0">
                <a:latin typeface="Arial"/>
                <a:cs typeface="Arial"/>
              </a:rPr>
              <a:t>v</a:t>
            </a:r>
            <a:r>
              <a:rPr sz="2300" spc="9" dirty="0">
                <a:latin typeface="Arial"/>
                <a:cs typeface="Arial"/>
              </a:rPr>
              <a:t>i</a:t>
            </a:r>
            <a:r>
              <a:rPr sz="2300" spc="31" dirty="0">
                <a:latin typeface="Arial"/>
                <a:cs typeface="Arial"/>
              </a:rPr>
              <a:t>r</a:t>
            </a:r>
            <a:r>
              <a:rPr sz="2300" spc="135" dirty="0">
                <a:latin typeface="Arial"/>
                <a:cs typeface="Arial"/>
              </a:rPr>
              <a:t>t</a:t>
            </a:r>
            <a:r>
              <a:rPr sz="2300" spc="-63" dirty="0">
                <a:latin typeface="Arial"/>
                <a:cs typeface="Arial"/>
              </a:rPr>
              <a:t>u</a:t>
            </a:r>
            <a:r>
              <a:rPr sz="2300" spc="-183" dirty="0">
                <a:latin typeface="Arial"/>
                <a:cs typeface="Arial"/>
              </a:rPr>
              <a:t>a</a:t>
            </a:r>
            <a:r>
              <a:rPr sz="2300" spc="13" dirty="0">
                <a:latin typeface="Arial"/>
                <a:cs typeface="Arial"/>
              </a:rPr>
              <a:t>l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76" dirty="0">
                <a:latin typeface="Arial"/>
                <a:cs typeface="Arial"/>
              </a:rPr>
              <a:t>m</a:t>
            </a:r>
            <a:r>
              <a:rPr sz="2300" spc="-72" dirty="0">
                <a:latin typeface="Arial"/>
                <a:cs typeface="Arial"/>
              </a:rPr>
              <a:t>o</a:t>
            </a:r>
            <a:r>
              <a:rPr sz="2300" spc="-63" dirty="0">
                <a:latin typeface="Arial"/>
                <a:cs typeface="Arial"/>
              </a:rPr>
              <a:t>d</a:t>
            </a:r>
            <a:r>
              <a:rPr sz="2300" spc="-139" dirty="0">
                <a:latin typeface="Arial"/>
                <a:cs typeface="Arial"/>
              </a:rPr>
              <a:t>e</a:t>
            </a:r>
            <a:r>
              <a:rPr sz="2300" spc="13" dirty="0">
                <a:latin typeface="Arial"/>
                <a:cs typeface="Arial"/>
              </a:rPr>
              <a:t>l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9" dirty="0">
                <a:latin typeface="Arial"/>
                <a:cs typeface="Arial"/>
              </a:rPr>
              <a:t>i</a:t>
            </a:r>
            <a:r>
              <a:rPr sz="2300" spc="-247" dirty="0">
                <a:latin typeface="Arial"/>
                <a:cs typeface="Arial"/>
              </a:rPr>
              <a:t>s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-256" dirty="0">
                <a:latin typeface="Arial"/>
                <a:cs typeface="Arial"/>
              </a:rPr>
              <a:t>s</a:t>
            </a:r>
            <a:r>
              <a:rPr sz="2300" spc="-63" dirty="0">
                <a:latin typeface="Arial"/>
                <a:cs typeface="Arial"/>
              </a:rPr>
              <a:t>h</a:t>
            </a:r>
            <a:r>
              <a:rPr sz="2300" spc="-72" dirty="0">
                <a:latin typeface="Arial"/>
                <a:cs typeface="Arial"/>
              </a:rPr>
              <a:t>o</a:t>
            </a:r>
            <a:r>
              <a:rPr sz="2300" spc="-9" dirty="0">
                <a:latin typeface="Arial"/>
                <a:cs typeface="Arial"/>
              </a:rPr>
              <a:t>w</a:t>
            </a:r>
            <a:r>
              <a:rPr sz="2300" spc="-49" dirty="0">
                <a:latin typeface="Arial"/>
                <a:cs typeface="Arial"/>
              </a:rPr>
              <a:t>n </a:t>
            </a:r>
            <a:r>
              <a:rPr sz="2300" spc="-31" dirty="0">
                <a:latin typeface="Times New Roman"/>
                <a:cs typeface="Times New Roman"/>
              </a:rPr>
              <a:t> </a:t>
            </a:r>
            <a:r>
              <a:rPr sz="2300" spc="-49" dirty="0">
                <a:latin typeface="Arial"/>
                <a:cs typeface="Arial"/>
              </a:rPr>
              <a:t>below:</a:t>
            </a:r>
            <a:endParaRPr sz="2300" dirty="0">
              <a:latin typeface="Arial"/>
              <a:cs typeface="Arial"/>
            </a:endParaRPr>
          </a:p>
          <a:p>
            <a:pPr marL="734535" marR="5129" lvl="1" indent="-276377">
              <a:lnSpc>
                <a:spcPct val="100899"/>
              </a:lnSpc>
              <a:spcBef>
                <a:spcPts val="727"/>
              </a:spcBef>
              <a:buChar char="–"/>
              <a:tabLst>
                <a:tab pos="734535" algn="l"/>
                <a:tab pos="735105" algn="l"/>
              </a:tabLst>
            </a:pPr>
            <a:r>
              <a:rPr sz="1900" spc="-54" dirty="0">
                <a:latin typeface="Arial"/>
                <a:cs typeface="Arial"/>
              </a:rPr>
              <a:t>Start </a:t>
            </a:r>
            <a:r>
              <a:rPr sz="1900" spc="-337" dirty="0">
                <a:latin typeface="Arial"/>
                <a:cs typeface="Arial"/>
              </a:rPr>
              <a:t>S</a:t>
            </a:r>
            <a:r>
              <a:rPr lang="en-US" sz="1900" spc="-337" dirty="0">
                <a:latin typeface="Arial"/>
                <a:cs typeface="Arial"/>
              </a:rPr>
              <a:t>  </a:t>
            </a:r>
            <a:r>
              <a:rPr sz="1900" spc="-337" dirty="0">
                <a:latin typeface="Arial"/>
                <a:cs typeface="Arial"/>
              </a:rPr>
              <a:t>F</a:t>
            </a:r>
            <a:r>
              <a:rPr lang="en-US" sz="1900" spc="-337" dirty="0">
                <a:latin typeface="Arial"/>
                <a:cs typeface="Arial"/>
              </a:rPr>
              <a:t> </a:t>
            </a:r>
            <a:r>
              <a:rPr sz="1900" spc="-337" dirty="0">
                <a:latin typeface="Arial"/>
                <a:cs typeface="Arial"/>
              </a:rPr>
              <a:t>C </a:t>
            </a:r>
            <a:r>
              <a:rPr sz="1900" spc="-49" dirty="0">
                <a:latin typeface="Arial"/>
                <a:cs typeface="Arial"/>
              </a:rPr>
              <a:t>program </a:t>
            </a:r>
            <a:r>
              <a:rPr sz="1900" spc="-85" dirty="0">
                <a:latin typeface="Arial"/>
                <a:cs typeface="Arial"/>
              </a:rPr>
              <a:t>using </a:t>
            </a:r>
            <a:r>
              <a:rPr sz="1900" spc="-354" dirty="0">
                <a:latin typeface="Arial"/>
                <a:cs typeface="Arial"/>
              </a:rPr>
              <a:t>S</a:t>
            </a:r>
            <a:r>
              <a:rPr lang="en-US" sz="1900" spc="-354" dirty="0">
                <a:latin typeface="Arial"/>
                <a:cs typeface="Arial"/>
              </a:rPr>
              <a:t> </a:t>
            </a:r>
            <a:r>
              <a:rPr sz="1900" spc="-354" dirty="0">
                <a:latin typeface="Arial"/>
                <a:cs typeface="Arial"/>
              </a:rPr>
              <a:t>F</a:t>
            </a:r>
            <a:r>
              <a:rPr lang="en-US" sz="1900" spc="-354" dirty="0">
                <a:latin typeface="Arial"/>
                <a:cs typeface="Arial"/>
              </a:rPr>
              <a:t> </a:t>
            </a:r>
            <a:r>
              <a:rPr sz="1900" spc="-354" dirty="0">
                <a:latin typeface="Arial"/>
                <a:cs typeface="Arial"/>
              </a:rPr>
              <a:t>C</a:t>
            </a:r>
            <a:r>
              <a:rPr lang="en-US" sz="1900" spc="-354" dirty="0">
                <a:latin typeface="Arial"/>
                <a:cs typeface="Arial"/>
              </a:rPr>
              <a:t> </a:t>
            </a:r>
            <a:r>
              <a:rPr sz="1900" spc="-354" dirty="0">
                <a:latin typeface="Arial"/>
                <a:cs typeface="Arial"/>
              </a:rPr>
              <a:t>S </a:t>
            </a:r>
            <a:r>
              <a:rPr lang="en-US" sz="1900" spc="-354" dirty="0">
                <a:latin typeface="Arial"/>
                <a:cs typeface="Arial"/>
              </a:rPr>
              <a:t>   </a:t>
            </a:r>
            <a:r>
              <a:rPr sz="1900" spc="-22" dirty="0">
                <a:latin typeface="Arial"/>
                <a:cs typeface="Arial"/>
              </a:rPr>
              <a:t>instruction </a:t>
            </a:r>
            <a:r>
              <a:rPr sz="1900" dirty="0">
                <a:latin typeface="Arial"/>
                <a:cs typeface="Arial"/>
              </a:rPr>
              <a:t>or </a:t>
            </a:r>
            <a:r>
              <a:rPr sz="1900" spc="-36" dirty="0">
                <a:latin typeface="Arial"/>
                <a:cs typeface="Arial"/>
              </a:rPr>
              <a:t>automatically </a:t>
            </a:r>
            <a:r>
              <a:rPr sz="1900" spc="-85" dirty="0">
                <a:latin typeface="Arial"/>
                <a:cs typeface="Arial"/>
              </a:rPr>
              <a:t>using </a:t>
            </a:r>
            <a:r>
              <a:rPr sz="1900" spc="-40" dirty="0">
                <a:latin typeface="Arial"/>
                <a:cs typeface="Arial"/>
              </a:rPr>
              <a:t>parameter  </a:t>
            </a:r>
            <a:r>
              <a:rPr sz="1900" spc="-36" dirty="0">
                <a:latin typeface="Arial"/>
                <a:cs typeface="Arial"/>
              </a:rPr>
              <a:t>setting. </a:t>
            </a:r>
            <a:r>
              <a:rPr sz="1900" spc="-117" dirty="0">
                <a:solidFill>
                  <a:srgbClr val="3131CD"/>
                </a:solidFill>
                <a:latin typeface="Arial"/>
                <a:cs typeface="Arial"/>
              </a:rPr>
              <a:t>(Step</a:t>
            </a:r>
            <a:r>
              <a:rPr sz="1900" spc="-171" dirty="0">
                <a:solidFill>
                  <a:srgbClr val="3131CD"/>
                </a:solidFill>
                <a:latin typeface="Arial"/>
                <a:cs typeface="Arial"/>
              </a:rPr>
              <a:t> </a:t>
            </a:r>
            <a:r>
              <a:rPr sz="1900" spc="-67" dirty="0">
                <a:solidFill>
                  <a:srgbClr val="3131CD"/>
                </a:solidFill>
                <a:latin typeface="Arial"/>
                <a:cs typeface="Arial"/>
              </a:rPr>
              <a:t>1)</a:t>
            </a:r>
            <a:endParaRPr sz="1900" dirty="0">
              <a:latin typeface="Arial"/>
              <a:cs typeface="Arial"/>
            </a:endParaRPr>
          </a:p>
          <a:p>
            <a:pPr marL="734535" lvl="1" indent="-276377">
              <a:spcBef>
                <a:spcPts val="718"/>
              </a:spcBef>
              <a:buChar char="–"/>
              <a:tabLst>
                <a:tab pos="734535" algn="l"/>
                <a:tab pos="735105" algn="l"/>
              </a:tabLst>
            </a:pPr>
            <a:r>
              <a:rPr sz="1900" spc="-126" dirty="0">
                <a:latin typeface="Arial"/>
                <a:cs typeface="Arial"/>
              </a:rPr>
              <a:t>The </a:t>
            </a:r>
            <a:r>
              <a:rPr sz="1900" spc="-13" dirty="0">
                <a:latin typeface="Arial"/>
                <a:cs typeface="Arial"/>
              </a:rPr>
              <a:t>virtual </a:t>
            </a:r>
            <a:r>
              <a:rPr sz="1900" spc="-40" dirty="0">
                <a:latin typeface="Arial"/>
                <a:cs typeface="Arial"/>
              </a:rPr>
              <a:t>servomotor </a:t>
            </a:r>
            <a:r>
              <a:rPr sz="1900" spc="-13" dirty="0">
                <a:latin typeface="Arial"/>
                <a:cs typeface="Arial"/>
              </a:rPr>
              <a:t>in </a:t>
            </a:r>
            <a:r>
              <a:rPr sz="1900" spc="-9" dirty="0">
                <a:latin typeface="Arial"/>
                <a:cs typeface="Arial"/>
              </a:rPr>
              <a:t>the </a:t>
            </a:r>
            <a:r>
              <a:rPr sz="1900" spc="-81" dirty="0">
                <a:latin typeface="Arial"/>
                <a:cs typeface="Arial"/>
              </a:rPr>
              <a:t>mechanical </a:t>
            </a:r>
            <a:r>
              <a:rPr sz="1900" spc="-85" dirty="0">
                <a:latin typeface="Arial"/>
                <a:cs typeface="Arial"/>
              </a:rPr>
              <a:t>system </a:t>
            </a:r>
            <a:r>
              <a:rPr sz="1900" spc="-54" dirty="0">
                <a:latin typeface="Arial"/>
                <a:cs typeface="Arial"/>
              </a:rPr>
              <a:t>program </a:t>
            </a:r>
            <a:r>
              <a:rPr sz="1900" spc="-90" dirty="0">
                <a:latin typeface="Arial"/>
                <a:cs typeface="Arial"/>
              </a:rPr>
              <a:t>is </a:t>
            </a:r>
            <a:r>
              <a:rPr sz="1900" spc="-31" dirty="0">
                <a:latin typeface="Arial"/>
                <a:cs typeface="Arial"/>
              </a:rPr>
              <a:t>started</a:t>
            </a:r>
            <a:r>
              <a:rPr sz="1900" spc="-386" dirty="0">
                <a:latin typeface="Arial"/>
                <a:cs typeface="Arial"/>
              </a:rPr>
              <a:t> </a:t>
            </a:r>
            <a:r>
              <a:rPr sz="1900" spc="-112" dirty="0">
                <a:solidFill>
                  <a:srgbClr val="3131CD"/>
                </a:solidFill>
                <a:latin typeface="Arial"/>
                <a:cs typeface="Arial"/>
              </a:rPr>
              <a:t>(Step </a:t>
            </a:r>
            <a:r>
              <a:rPr sz="1900" spc="-67" dirty="0">
                <a:solidFill>
                  <a:srgbClr val="3131CD"/>
                </a:solidFill>
                <a:latin typeface="Arial"/>
                <a:cs typeface="Arial"/>
              </a:rPr>
              <a:t>2)</a:t>
            </a:r>
            <a:endParaRPr sz="1900" dirty="0">
              <a:latin typeface="Arial"/>
              <a:cs typeface="Arial"/>
            </a:endParaRPr>
          </a:p>
          <a:p>
            <a:pPr marL="734535" marR="4559" lvl="1" indent="-276377">
              <a:lnSpc>
                <a:spcPct val="101400"/>
              </a:lnSpc>
              <a:spcBef>
                <a:spcPts val="673"/>
              </a:spcBef>
              <a:buChar char="–"/>
              <a:tabLst>
                <a:tab pos="734535" algn="l"/>
                <a:tab pos="735105" algn="l"/>
              </a:tabLst>
            </a:pPr>
            <a:r>
              <a:rPr sz="1900" spc="-18" dirty="0">
                <a:latin typeface="Arial"/>
                <a:cs typeface="Arial"/>
              </a:rPr>
              <a:t>Output </a:t>
            </a:r>
            <a:r>
              <a:rPr sz="1900" spc="-13" dirty="0">
                <a:latin typeface="Arial"/>
                <a:cs typeface="Arial"/>
              </a:rPr>
              <a:t>the </a:t>
            </a:r>
            <a:r>
              <a:rPr sz="1900" spc="-31" dirty="0">
                <a:latin typeface="Arial"/>
                <a:cs typeface="Arial"/>
              </a:rPr>
              <a:t>operation result </a:t>
            </a:r>
            <a:r>
              <a:rPr sz="1900" spc="-36" dirty="0">
                <a:latin typeface="Arial"/>
                <a:cs typeface="Arial"/>
              </a:rPr>
              <a:t>obtained </a:t>
            </a:r>
            <a:r>
              <a:rPr sz="1900" spc="-31" dirty="0">
                <a:latin typeface="Arial"/>
                <a:cs typeface="Arial"/>
              </a:rPr>
              <a:t>through </a:t>
            </a:r>
            <a:r>
              <a:rPr sz="1900" spc="-13" dirty="0">
                <a:latin typeface="Arial"/>
                <a:cs typeface="Arial"/>
              </a:rPr>
              <a:t>the </a:t>
            </a:r>
            <a:r>
              <a:rPr sz="1900" spc="-63" dirty="0">
                <a:latin typeface="Arial"/>
                <a:cs typeface="Arial"/>
              </a:rPr>
              <a:t>transmission </a:t>
            </a:r>
            <a:r>
              <a:rPr sz="1900" spc="-45" dirty="0">
                <a:latin typeface="Arial"/>
                <a:cs typeface="Arial"/>
              </a:rPr>
              <a:t>module </a:t>
            </a:r>
            <a:r>
              <a:rPr sz="1900" spc="31" dirty="0">
                <a:latin typeface="Arial"/>
                <a:cs typeface="Arial"/>
              </a:rPr>
              <a:t>to  </a:t>
            </a:r>
            <a:r>
              <a:rPr sz="1900" spc="-9" dirty="0">
                <a:latin typeface="Arial"/>
                <a:cs typeface="Arial"/>
              </a:rPr>
              <a:t>the </a:t>
            </a:r>
            <a:r>
              <a:rPr sz="1900" spc="-81" dirty="0">
                <a:latin typeface="Arial"/>
                <a:cs typeface="Arial"/>
              </a:rPr>
              <a:t>servo </a:t>
            </a:r>
            <a:r>
              <a:rPr sz="1900" spc="-22" dirty="0">
                <a:latin typeface="Arial"/>
                <a:cs typeface="Arial"/>
              </a:rPr>
              <a:t>amplifier </a:t>
            </a:r>
            <a:r>
              <a:rPr sz="1900" spc="-63" dirty="0">
                <a:latin typeface="Arial"/>
                <a:cs typeface="Arial"/>
              </a:rPr>
              <a:t>set </a:t>
            </a:r>
            <a:r>
              <a:rPr sz="1900" spc="-171" dirty="0">
                <a:latin typeface="Arial"/>
                <a:cs typeface="Arial"/>
              </a:rPr>
              <a:t>as </a:t>
            </a:r>
            <a:r>
              <a:rPr sz="1900" spc="-4" dirty="0">
                <a:latin typeface="Arial"/>
                <a:cs typeface="Arial"/>
              </a:rPr>
              <a:t>the </a:t>
            </a:r>
            <a:r>
              <a:rPr sz="1900" spc="4" dirty="0">
                <a:latin typeface="Arial"/>
                <a:cs typeface="Arial"/>
              </a:rPr>
              <a:t>output</a:t>
            </a:r>
            <a:r>
              <a:rPr sz="1900" spc="-381" dirty="0">
                <a:latin typeface="Arial"/>
                <a:cs typeface="Arial"/>
              </a:rPr>
              <a:t> </a:t>
            </a:r>
            <a:r>
              <a:rPr sz="1900" spc="-49" dirty="0">
                <a:latin typeface="Arial"/>
                <a:cs typeface="Arial"/>
              </a:rPr>
              <a:t>module. </a:t>
            </a:r>
            <a:r>
              <a:rPr sz="1900" spc="-112" dirty="0">
                <a:solidFill>
                  <a:srgbClr val="3131CD"/>
                </a:solidFill>
                <a:latin typeface="Arial"/>
                <a:cs typeface="Arial"/>
              </a:rPr>
              <a:t>(Step </a:t>
            </a:r>
            <a:r>
              <a:rPr sz="1900" spc="-67" dirty="0">
                <a:solidFill>
                  <a:srgbClr val="3131CD"/>
                </a:solidFill>
                <a:latin typeface="Arial"/>
                <a:cs typeface="Arial"/>
              </a:rPr>
              <a:t>3)</a:t>
            </a:r>
            <a:endParaRPr sz="1900" dirty="0">
              <a:latin typeface="Arial"/>
              <a:cs typeface="Arial"/>
            </a:endParaRPr>
          </a:p>
          <a:p>
            <a:pPr marL="734535" lvl="1" indent="-276377">
              <a:spcBef>
                <a:spcPts val="709"/>
              </a:spcBef>
              <a:buChar char="–"/>
              <a:tabLst>
                <a:tab pos="734535" algn="l"/>
                <a:tab pos="735105" algn="l"/>
              </a:tabLst>
            </a:pPr>
            <a:r>
              <a:rPr sz="1900" spc="-126" dirty="0">
                <a:latin typeface="Arial"/>
                <a:cs typeface="Arial"/>
              </a:rPr>
              <a:t>The </a:t>
            </a:r>
            <a:r>
              <a:rPr sz="1900" spc="-40" dirty="0">
                <a:latin typeface="Arial"/>
                <a:cs typeface="Arial"/>
              </a:rPr>
              <a:t>servomotor </a:t>
            </a:r>
            <a:r>
              <a:rPr sz="1900" spc="-90" dirty="0">
                <a:latin typeface="Arial"/>
                <a:cs typeface="Arial"/>
              </a:rPr>
              <a:t>is </a:t>
            </a:r>
            <a:r>
              <a:rPr sz="1900" spc="-27" dirty="0">
                <a:latin typeface="Arial"/>
                <a:cs typeface="Arial"/>
              </a:rPr>
              <a:t>controlled. </a:t>
            </a:r>
            <a:r>
              <a:rPr sz="1900" spc="-112" dirty="0">
                <a:solidFill>
                  <a:srgbClr val="3131CD"/>
                </a:solidFill>
                <a:latin typeface="Arial"/>
                <a:cs typeface="Arial"/>
              </a:rPr>
              <a:t>(Step</a:t>
            </a:r>
            <a:r>
              <a:rPr sz="1900" spc="-215" dirty="0">
                <a:solidFill>
                  <a:srgbClr val="3131CD"/>
                </a:solidFill>
                <a:latin typeface="Arial"/>
                <a:cs typeface="Arial"/>
              </a:rPr>
              <a:t> </a:t>
            </a:r>
            <a:r>
              <a:rPr sz="1900" spc="-67" dirty="0">
                <a:solidFill>
                  <a:srgbClr val="3131CD"/>
                </a:solidFill>
                <a:latin typeface="Arial"/>
                <a:cs typeface="Arial"/>
              </a:rPr>
              <a:t>4)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9002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464" y="76773"/>
            <a:ext cx="6923117" cy="347359"/>
          </a:xfrm>
          <a:prstGeom prst="rect">
            <a:avLst/>
          </a:prstGeom>
        </p:spPr>
        <p:txBody>
          <a:bodyPr vert="horz" wrap="square" lIns="0" tIns="14816" rIns="0" bIns="0" rtlCol="0" anchor="ctr">
            <a:spAutoFit/>
          </a:bodyPr>
          <a:lstStyle/>
          <a:p>
            <a:pPr marL="11397">
              <a:spcBef>
                <a:spcPts val="117"/>
              </a:spcBef>
            </a:pPr>
            <a:r>
              <a:rPr sz="2400" spc="-31" dirty="0"/>
              <a:t>Structure</a:t>
            </a:r>
            <a:r>
              <a:rPr sz="2400" spc="-112" dirty="0"/>
              <a:t> </a:t>
            </a:r>
            <a:r>
              <a:rPr sz="2400" spc="27" dirty="0"/>
              <a:t>of</a:t>
            </a:r>
            <a:r>
              <a:rPr sz="2400" spc="-108" dirty="0"/>
              <a:t> </a:t>
            </a:r>
            <a:r>
              <a:rPr sz="2400" spc="31" dirty="0"/>
              <a:t>Motion</a:t>
            </a:r>
            <a:r>
              <a:rPr sz="2400" spc="-99" dirty="0"/>
              <a:t> </a:t>
            </a:r>
            <a:r>
              <a:rPr lang="en-US" sz="2400" spc="-99" dirty="0"/>
              <a:t> </a:t>
            </a:r>
            <a:r>
              <a:rPr sz="2400" spc="-337" dirty="0"/>
              <a:t>S</a:t>
            </a:r>
            <a:r>
              <a:rPr lang="en-US" sz="2400" spc="-337" dirty="0"/>
              <a:t> </a:t>
            </a:r>
            <a:r>
              <a:rPr sz="2400" spc="-337" dirty="0"/>
              <a:t>F</a:t>
            </a:r>
            <a:r>
              <a:rPr lang="en-US" sz="2400" spc="-337" dirty="0"/>
              <a:t>  </a:t>
            </a:r>
            <a:r>
              <a:rPr sz="2400" spc="-337" dirty="0"/>
              <a:t>C</a:t>
            </a:r>
            <a:r>
              <a:rPr lang="en-US" sz="2400" spc="-337" dirty="0"/>
              <a:t> </a:t>
            </a:r>
            <a:r>
              <a:rPr sz="2400" spc="-314" dirty="0"/>
              <a:t> </a:t>
            </a:r>
            <a:r>
              <a:rPr lang="en-US" sz="2400" spc="-314" dirty="0"/>
              <a:t>  </a:t>
            </a:r>
            <a:r>
              <a:rPr sz="2400" spc="-67" dirty="0"/>
              <a:t>Program</a:t>
            </a:r>
            <a:r>
              <a:rPr sz="2400" spc="-117" dirty="0"/>
              <a:t> </a:t>
            </a:r>
            <a:r>
              <a:rPr sz="2400" spc="-4" dirty="0"/>
              <a:t>(Virtual</a:t>
            </a:r>
            <a:r>
              <a:rPr sz="2400" spc="-99" dirty="0"/>
              <a:t> </a:t>
            </a:r>
            <a:r>
              <a:rPr sz="2400" spc="-18" dirty="0"/>
              <a:t>Mode)</a:t>
            </a:r>
            <a:r>
              <a:rPr lang="en-US" sz="2400" spc="-18" dirty="0"/>
              <a:t>: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2443942" y="703282"/>
            <a:ext cx="7273636" cy="5923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70265" y="5345207"/>
            <a:ext cx="3886200" cy="828675"/>
          </a:xfrm>
          <a:custGeom>
            <a:avLst/>
            <a:gdLst/>
            <a:ahLst/>
            <a:cxnLst/>
            <a:rect l="l" t="t" r="r" b="b"/>
            <a:pathLst>
              <a:path w="4274820" h="939165">
                <a:moveTo>
                  <a:pt x="0" y="0"/>
                </a:moveTo>
                <a:lnTo>
                  <a:pt x="0" y="938783"/>
                </a:lnTo>
                <a:lnTo>
                  <a:pt x="4274819" y="938783"/>
                </a:lnTo>
                <a:lnTo>
                  <a:pt x="4274819" y="0"/>
                </a:lnTo>
                <a:lnTo>
                  <a:pt x="0" y="0"/>
                </a:lnTo>
                <a:close/>
              </a:path>
            </a:pathLst>
          </a:custGeom>
          <a:ln w="10372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469931" y="5339256"/>
            <a:ext cx="4088524" cy="84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8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7586824" cy="344483"/>
          </a:xfrm>
          <a:prstGeom prst="rect">
            <a:avLst/>
          </a:prstGeom>
        </p:spPr>
        <p:txBody>
          <a:bodyPr vert="horz" wrap="square" lIns="0" tIns="11967" rIns="0" bIns="0" rtlCol="0">
            <a:spAutoFit/>
          </a:bodyPr>
          <a:lstStyle/>
          <a:p>
            <a:pPr marL="11397">
              <a:spcBef>
                <a:spcPts val="94"/>
              </a:spcBef>
            </a:pPr>
            <a:r>
              <a:rPr sz="2400" spc="22" dirty="0"/>
              <a:t>Multiple </a:t>
            </a:r>
            <a:r>
              <a:rPr sz="2400" spc="-296" dirty="0"/>
              <a:t>C</a:t>
            </a:r>
            <a:r>
              <a:rPr lang="en-US" sz="2400" spc="-296" dirty="0"/>
              <a:t> </a:t>
            </a:r>
            <a:r>
              <a:rPr sz="2400" spc="-296" dirty="0"/>
              <a:t>P</a:t>
            </a:r>
            <a:r>
              <a:rPr lang="en-US" sz="2400" spc="-296" dirty="0"/>
              <a:t> </a:t>
            </a:r>
            <a:r>
              <a:rPr sz="2400" spc="-296" dirty="0"/>
              <a:t>U </a:t>
            </a:r>
            <a:r>
              <a:rPr lang="en-US" sz="2400" spc="-296" dirty="0"/>
              <a:t>  </a:t>
            </a:r>
            <a:r>
              <a:rPr sz="2400" spc="-94" dirty="0"/>
              <a:t>High </a:t>
            </a:r>
            <a:r>
              <a:rPr sz="2400" spc="-148" dirty="0"/>
              <a:t>Speed </a:t>
            </a:r>
            <a:r>
              <a:rPr sz="2400" spc="-94" dirty="0"/>
              <a:t>Transmission</a:t>
            </a:r>
            <a:r>
              <a:rPr sz="2400" spc="-467" dirty="0"/>
              <a:t> </a:t>
            </a:r>
            <a:r>
              <a:rPr lang="en-US" sz="2400" spc="-467" dirty="0"/>
              <a:t>      </a:t>
            </a:r>
            <a:r>
              <a:rPr sz="2400" spc="-85" dirty="0"/>
              <a:t>Area</a:t>
            </a:r>
            <a:r>
              <a:rPr lang="en-US" sz="2400" spc="-85" dirty="0"/>
              <a:t>:</a:t>
            </a:r>
            <a:endParaRPr sz="2400" spc="-85" dirty="0"/>
          </a:p>
        </p:txBody>
      </p:sp>
      <p:sp>
        <p:nvSpPr>
          <p:cNvPr id="3" name="object 3"/>
          <p:cNvSpPr/>
          <p:nvPr/>
        </p:nvSpPr>
        <p:spPr>
          <a:xfrm>
            <a:off x="216131" y="950708"/>
            <a:ext cx="11722792" cy="5347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1088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1" y="407076"/>
            <a:ext cx="3915641" cy="348511"/>
          </a:xfrm>
          <a:prstGeom prst="rect">
            <a:avLst/>
          </a:prstGeom>
        </p:spPr>
        <p:txBody>
          <a:bodyPr vert="horz" wrap="square" lIns="0" tIns="15956" rIns="0" bIns="0" rtlCol="0" anchor="ctr">
            <a:spAutoFit/>
          </a:bodyPr>
          <a:lstStyle/>
          <a:p>
            <a:pPr marL="11397">
              <a:spcBef>
                <a:spcPts val="126"/>
              </a:spcBef>
            </a:pPr>
            <a:r>
              <a:rPr sz="2400" spc="-81" dirty="0"/>
              <a:t>List</a:t>
            </a:r>
            <a:r>
              <a:rPr sz="2400" spc="-144" dirty="0"/>
              <a:t> </a:t>
            </a:r>
            <a:r>
              <a:rPr sz="2400" spc="36" dirty="0"/>
              <a:t>of</a:t>
            </a:r>
            <a:r>
              <a:rPr sz="2400" spc="-139" dirty="0"/>
              <a:t> </a:t>
            </a:r>
            <a:r>
              <a:rPr sz="2400" spc="-130" dirty="0"/>
              <a:t>Devices</a:t>
            </a:r>
            <a:r>
              <a:rPr sz="2400" spc="-139" dirty="0"/>
              <a:t> </a:t>
            </a:r>
            <a:r>
              <a:rPr sz="2400" spc="18" dirty="0"/>
              <a:t>in</a:t>
            </a:r>
            <a:r>
              <a:rPr sz="2400" spc="-144" dirty="0"/>
              <a:t> </a:t>
            </a:r>
            <a:r>
              <a:rPr sz="2400" spc="49" dirty="0"/>
              <a:t>Motion</a:t>
            </a:r>
            <a:r>
              <a:rPr sz="2400" spc="-148" dirty="0"/>
              <a:t> </a:t>
            </a:r>
            <a:r>
              <a:rPr sz="2400" spc="-328" dirty="0"/>
              <a:t>C</a:t>
            </a:r>
            <a:r>
              <a:rPr lang="en-US" sz="2400" spc="-328" dirty="0"/>
              <a:t> </a:t>
            </a:r>
            <a:r>
              <a:rPr sz="2400" spc="-328" dirty="0"/>
              <a:t>P</a:t>
            </a:r>
            <a:r>
              <a:rPr lang="en-US" sz="2400" spc="-328" dirty="0"/>
              <a:t> </a:t>
            </a:r>
            <a:r>
              <a:rPr sz="2400" spc="-328" dirty="0"/>
              <a:t>U</a:t>
            </a:r>
            <a:r>
              <a:rPr lang="en-US" sz="2400" spc="-328" dirty="0"/>
              <a:t> :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698501" y="1048153"/>
            <a:ext cx="8688185" cy="2814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1" y="4155188"/>
            <a:ext cx="4496427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3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148155"/>
            <a:ext cx="4216400" cy="348511"/>
          </a:xfrm>
          <a:prstGeom prst="rect">
            <a:avLst/>
          </a:prstGeom>
        </p:spPr>
        <p:txBody>
          <a:bodyPr vert="horz" wrap="square" lIns="0" tIns="15956" rIns="0" bIns="0" rtlCol="0" anchor="ctr">
            <a:spAutoFit/>
          </a:bodyPr>
          <a:lstStyle/>
          <a:p>
            <a:pPr marL="11397">
              <a:spcBef>
                <a:spcPts val="126"/>
              </a:spcBef>
            </a:pPr>
            <a:r>
              <a:rPr sz="2400" spc="-4" dirty="0"/>
              <a:t>Internal </a:t>
            </a:r>
            <a:r>
              <a:rPr sz="2400" spc="-153" dirty="0"/>
              <a:t>Relays </a:t>
            </a:r>
            <a:r>
              <a:rPr sz="2400" spc="45" dirty="0"/>
              <a:t>(M </a:t>
            </a:r>
            <a:r>
              <a:rPr sz="2400" spc="-121" dirty="0"/>
              <a:t>Devices)</a:t>
            </a:r>
            <a:r>
              <a:rPr sz="2400" spc="-444" dirty="0"/>
              <a:t> </a:t>
            </a:r>
            <a:r>
              <a:rPr sz="2400" spc="-85" dirty="0"/>
              <a:t>-1</a:t>
            </a:r>
            <a:r>
              <a:rPr lang="en-US" sz="2400" spc="-85" dirty="0"/>
              <a:t>: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571500" y="673101"/>
            <a:ext cx="4793672" cy="5939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6498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0438" y="186255"/>
            <a:ext cx="4461479" cy="348511"/>
          </a:xfrm>
          <a:prstGeom prst="rect">
            <a:avLst/>
          </a:prstGeom>
        </p:spPr>
        <p:txBody>
          <a:bodyPr vert="horz" wrap="square" lIns="0" tIns="15956" rIns="0" bIns="0" rtlCol="0" anchor="ctr">
            <a:spAutoFit/>
          </a:bodyPr>
          <a:lstStyle/>
          <a:p>
            <a:pPr marL="11397">
              <a:spcBef>
                <a:spcPts val="126"/>
              </a:spcBef>
            </a:pPr>
            <a:r>
              <a:rPr sz="2400" spc="-63" dirty="0"/>
              <a:t>M2400 </a:t>
            </a:r>
            <a:r>
              <a:rPr sz="2400" spc="81" dirty="0"/>
              <a:t>to</a:t>
            </a:r>
            <a:r>
              <a:rPr sz="2400" spc="-507" dirty="0"/>
              <a:t> </a:t>
            </a:r>
            <a:r>
              <a:rPr sz="2400" spc="-63"/>
              <a:t>M3039 </a:t>
            </a:r>
            <a:r>
              <a:rPr sz="2400" spc="4"/>
              <a:t>:</a:t>
            </a:r>
            <a:r>
              <a:rPr lang="en-US" sz="2400" spc="4" dirty="0"/>
              <a:t>Real</a:t>
            </a:r>
            <a:r>
              <a:rPr sz="2400" spc="4"/>
              <a:t> </a:t>
            </a:r>
            <a:r>
              <a:rPr sz="2400" spc="-102" dirty="0"/>
              <a:t>Axis </a:t>
            </a:r>
            <a:r>
              <a:rPr sz="2400" spc="-94" dirty="0"/>
              <a:t>Status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1752601" y="685801"/>
            <a:ext cx="6325985" cy="5684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832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199" y="94667"/>
            <a:ext cx="7049815" cy="348511"/>
          </a:xfrm>
          <a:prstGeom prst="rect">
            <a:avLst/>
          </a:prstGeom>
        </p:spPr>
        <p:txBody>
          <a:bodyPr vert="horz" wrap="square" lIns="0" tIns="15956" rIns="0" bIns="0" rtlCol="0" anchor="ctr">
            <a:spAutoFit/>
          </a:bodyPr>
          <a:lstStyle/>
          <a:p>
            <a:pPr marL="11397">
              <a:spcBef>
                <a:spcPts val="126"/>
              </a:spcBef>
            </a:pPr>
            <a:r>
              <a:rPr sz="2400" spc="-63" dirty="0"/>
              <a:t>M</a:t>
            </a:r>
            <a:r>
              <a:rPr lang="en-US" sz="2400" spc="-63" dirty="0"/>
              <a:t>3200</a:t>
            </a:r>
            <a:r>
              <a:rPr sz="2400" spc="-63" dirty="0"/>
              <a:t> </a:t>
            </a:r>
            <a:r>
              <a:rPr sz="2400" spc="81" dirty="0"/>
              <a:t>to</a:t>
            </a:r>
            <a:r>
              <a:rPr sz="2400" spc="-507" dirty="0"/>
              <a:t> </a:t>
            </a:r>
            <a:r>
              <a:rPr sz="2400" spc="-63" dirty="0"/>
              <a:t>M3</a:t>
            </a:r>
            <a:r>
              <a:rPr lang="en-US" sz="2400" spc="-63" dirty="0"/>
              <a:t>8</a:t>
            </a:r>
            <a:r>
              <a:rPr sz="2400" spc="-63" dirty="0"/>
              <a:t>39 </a:t>
            </a:r>
            <a:r>
              <a:rPr sz="2400" spc="4"/>
              <a:t>: </a:t>
            </a:r>
            <a:r>
              <a:rPr lang="en-US" sz="2400" spc="4" dirty="0"/>
              <a:t>Real Axis </a:t>
            </a:r>
            <a:r>
              <a:rPr lang="en-US" sz="2400" spc="-102" dirty="0"/>
              <a:t>Command Signal List:</a:t>
            </a:r>
            <a:endParaRPr sz="2400" dirty="0"/>
          </a:p>
        </p:txBody>
      </p:sp>
      <p:sp>
        <p:nvSpPr>
          <p:cNvPr id="4" name="object 3"/>
          <p:cNvSpPr/>
          <p:nvPr/>
        </p:nvSpPr>
        <p:spPr>
          <a:xfrm>
            <a:off x="1750291" y="533400"/>
            <a:ext cx="66294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4625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170867"/>
            <a:ext cx="5612523" cy="348511"/>
          </a:xfrm>
          <a:prstGeom prst="rect">
            <a:avLst/>
          </a:prstGeom>
        </p:spPr>
        <p:txBody>
          <a:bodyPr vert="horz" wrap="square" lIns="0" tIns="15956" rIns="0" bIns="0" rtlCol="0" anchor="ctr">
            <a:spAutoFit/>
          </a:bodyPr>
          <a:lstStyle/>
          <a:p>
            <a:pPr marL="11397">
              <a:spcBef>
                <a:spcPts val="126"/>
              </a:spcBef>
            </a:pPr>
            <a:r>
              <a:rPr sz="2400" spc="4" dirty="0"/>
              <a:t>Virtual </a:t>
            </a:r>
            <a:r>
              <a:rPr sz="2400" spc="-45" dirty="0"/>
              <a:t>Servomotor </a:t>
            </a:r>
            <a:r>
              <a:rPr sz="2400" spc="-102" dirty="0"/>
              <a:t>Axis </a:t>
            </a:r>
            <a:r>
              <a:rPr sz="2400" spc="-94" dirty="0"/>
              <a:t>Status</a:t>
            </a:r>
            <a:r>
              <a:rPr lang="en-US" sz="2400" spc="-94" dirty="0"/>
              <a:t> </a:t>
            </a:r>
            <a:r>
              <a:rPr sz="2400" spc="-434" dirty="0"/>
              <a:t> </a:t>
            </a:r>
            <a:r>
              <a:rPr sz="2400" spc="-81" dirty="0"/>
              <a:t>List</a:t>
            </a:r>
            <a:r>
              <a:rPr lang="en-US" sz="2400" spc="-81" dirty="0"/>
              <a:t>: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1676400" y="762001"/>
            <a:ext cx="6248400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44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1" y="228601"/>
            <a:ext cx="4364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180">
              <a:spcBef>
                <a:spcPts val="68"/>
              </a:spcBef>
            </a:pPr>
            <a:r>
              <a:rPr lang="en-US" sz="2400" spc="-3" dirty="0">
                <a:cs typeface="Calibri"/>
              </a:rPr>
              <a:t>Block Diagram </a:t>
            </a:r>
            <a:r>
              <a:rPr lang="en-US" sz="2400" dirty="0">
                <a:cs typeface="Calibri"/>
              </a:rPr>
              <a:t>of </a:t>
            </a:r>
            <a:r>
              <a:rPr lang="en-US" sz="2400" spc="-3" dirty="0">
                <a:cs typeface="Calibri"/>
              </a:rPr>
              <a:t>Servo</a:t>
            </a:r>
            <a:r>
              <a:rPr lang="en-US" sz="2400" spc="-13" dirty="0">
                <a:cs typeface="Calibri"/>
              </a:rPr>
              <a:t> </a:t>
            </a:r>
            <a:r>
              <a:rPr lang="en-US" sz="2400" spc="-3" dirty="0">
                <a:cs typeface="Calibri"/>
              </a:rPr>
              <a:t>Amplifier:</a:t>
            </a:r>
            <a:endParaRPr lang="en-US" sz="2400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38201"/>
            <a:ext cx="9144000" cy="53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4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5771" y="247067"/>
            <a:ext cx="6347498" cy="344483"/>
          </a:xfrm>
          <a:prstGeom prst="rect">
            <a:avLst/>
          </a:prstGeom>
        </p:spPr>
        <p:txBody>
          <a:bodyPr vert="horz" wrap="square" lIns="0" tIns="11967" rIns="0" bIns="0" rtlCol="0" anchor="ctr">
            <a:spAutoFit/>
          </a:bodyPr>
          <a:lstStyle/>
          <a:p>
            <a:pPr marL="11397">
              <a:spcBef>
                <a:spcPts val="94"/>
              </a:spcBef>
            </a:pPr>
            <a:r>
              <a:rPr sz="2400" spc="-9" dirty="0"/>
              <a:t>Virtual </a:t>
            </a:r>
            <a:r>
              <a:rPr sz="2400" spc="-54" dirty="0"/>
              <a:t>Servomotor </a:t>
            </a:r>
            <a:r>
              <a:rPr sz="2400" spc="-102" dirty="0"/>
              <a:t>Axis </a:t>
            </a:r>
            <a:r>
              <a:rPr sz="2400" spc="-112" dirty="0"/>
              <a:t>Command </a:t>
            </a:r>
            <a:r>
              <a:rPr sz="2400" spc="-117" dirty="0"/>
              <a:t>Signal</a:t>
            </a:r>
            <a:r>
              <a:rPr sz="2400" spc="-354" dirty="0"/>
              <a:t> </a:t>
            </a:r>
            <a:r>
              <a:rPr lang="en-US" sz="2400" spc="-354" dirty="0"/>
              <a:t> </a:t>
            </a:r>
            <a:r>
              <a:rPr sz="2400" spc="-81" dirty="0"/>
              <a:t>List</a:t>
            </a:r>
            <a:r>
              <a:rPr lang="en-US" sz="2400" spc="-81" dirty="0"/>
              <a:t>:</a:t>
            </a:r>
            <a:endParaRPr sz="2400" spc="-81" dirty="0"/>
          </a:p>
        </p:txBody>
      </p:sp>
      <p:sp>
        <p:nvSpPr>
          <p:cNvPr id="3" name="object 3"/>
          <p:cNvSpPr/>
          <p:nvPr/>
        </p:nvSpPr>
        <p:spPr>
          <a:xfrm>
            <a:off x="1752600" y="838202"/>
            <a:ext cx="6248400" cy="563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162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172355"/>
            <a:ext cx="5097516" cy="344483"/>
          </a:xfrm>
          <a:prstGeom prst="rect">
            <a:avLst/>
          </a:prstGeom>
        </p:spPr>
        <p:txBody>
          <a:bodyPr vert="horz" wrap="square" lIns="0" tIns="11967" rIns="0" bIns="0" rtlCol="0" anchor="ctr">
            <a:spAutoFit/>
          </a:bodyPr>
          <a:lstStyle/>
          <a:p>
            <a:pPr marL="11397">
              <a:spcBef>
                <a:spcPts val="94"/>
              </a:spcBef>
            </a:pPr>
            <a:r>
              <a:rPr lang="en-US" sz="2400" spc="-102" dirty="0"/>
              <a:t>Real </a:t>
            </a:r>
            <a:r>
              <a:rPr sz="2400" spc="-102"/>
              <a:t>Axis </a:t>
            </a:r>
            <a:r>
              <a:rPr lang="en-US" sz="2400" spc="-102" dirty="0"/>
              <a:t> </a:t>
            </a:r>
            <a:r>
              <a:rPr sz="2400" spc="27" dirty="0"/>
              <a:t>Monitor </a:t>
            </a:r>
            <a:r>
              <a:rPr sz="2400" spc="-108" dirty="0"/>
              <a:t>Device</a:t>
            </a:r>
            <a:r>
              <a:rPr lang="en-US" sz="2400" spc="-108" dirty="0"/>
              <a:t> </a:t>
            </a:r>
            <a:r>
              <a:rPr sz="2400" spc="-305" dirty="0"/>
              <a:t> </a:t>
            </a:r>
            <a:r>
              <a:rPr sz="2400" spc="-81" dirty="0"/>
              <a:t>List</a:t>
            </a:r>
            <a:r>
              <a:rPr lang="en-US" sz="2400" spc="-81" dirty="0"/>
              <a:t>:</a:t>
            </a:r>
            <a:endParaRPr sz="2400" spc="-81" dirty="0"/>
          </a:p>
        </p:txBody>
      </p:sp>
      <p:sp>
        <p:nvSpPr>
          <p:cNvPr id="3" name="object 3"/>
          <p:cNvSpPr/>
          <p:nvPr/>
        </p:nvSpPr>
        <p:spPr>
          <a:xfrm>
            <a:off x="1676401" y="609601"/>
            <a:ext cx="5867400" cy="579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478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18467"/>
            <a:ext cx="6264166" cy="344483"/>
          </a:xfrm>
          <a:prstGeom prst="rect">
            <a:avLst/>
          </a:prstGeom>
        </p:spPr>
        <p:txBody>
          <a:bodyPr vert="horz" wrap="square" lIns="0" tIns="11967" rIns="0" bIns="0" rtlCol="0" anchor="ctr">
            <a:spAutoFit/>
          </a:bodyPr>
          <a:lstStyle/>
          <a:p>
            <a:pPr marL="11397">
              <a:spcBef>
                <a:spcPts val="94"/>
              </a:spcBef>
            </a:pPr>
            <a:r>
              <a:rPr sz="2400" spc="-9" dirty="0"/>
              <a:t>Virtual </a:t>
            </a:r>
            <a:r>
              <a:rPr sz="2400" spc="-54" dirty="0"/>
              <a:t>Servomotor </a:t>
            </a:r>
            <a:r>
              <a:rPr sz="2400" spc="-102" dirty="0"/>
              <a:t>Axis </a:t>
            </a:r>
            <a:r>
              <a:rPr sz="2400" spc="27" dirty="0"/>
              <a:t>Monitor </a:t>
            </a:r>
            <a:r>
              <a:rPr sz="2400" spc="-108" dirty="0"/>
              <a:t>Device</a:t>
            </a:r>
            <a:r>
              <a:rPr lang="en-US" sz="2400" spc="-108" dirty="0"/>
              <a:t> </a:t>
            </a:r>
            <a:r>
              <a:rPr lang="en-US" sz="2400" spc="-81" dirty="0"/>
              <a:t>List:</a:t>
            </a:r>
            <a:endParaRPr sz="2400" spc="-81" dirty="0"/>
          </a:p>
        </p:txBody>
      </p:sp>
      <p:sp>
        <p:nvSpPr>
          <p:cNvPr id="3" name="object 3"/>
          <p:cNvSpPr/>
          <p:nvPr/>
        </p:nvSpPr>
        <p:spPr>
          <a:xfrm>
            <a:off x="1828800" y="533400"/>
            <a:ext cx="6477000" cy="579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1356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52010"/>
            <a:ext cx="4114800" cy="316207"/>
          </a:xfrm>
          <a:prstGeom prst="rect">
            <a:avLst/>
          </a:prstGeom>
        </p:spPr>
        <p:txBody>
          <a:bodyPr vert="horz" wrap="square" lIns="0" tIns="11397" rIns="0" bIns="0" rtlCol="0" anchor="ctr">
            <a:spAutoFit/>
          </a:bodyPr>
          <a:lstStyle/>
          <a:p>
            <a:pPr marL="11397">
              <a:spcBef>
                <a:spcPts val="90"/>
              </a:spcBef>
            </a:pPr>
            <a:r>
              <a:rPr sz="2200" spc="-94" dirty="0"/>
              <a:t>Elements </a:t>
            </a:r>
            <a:r>
              <a:rPr lang="en-US" sz="2200" spc="-94" dirty="0"/>
              <a:t> </a:t>
            </a:r>
            <a:r>
              <a:rPr sz="2200" spc="22" dirty="0"/>
              <a:t>of </a:t>
            </a:r>
            <a:r>
              <a:rPr lang="en-US" sz="2200" spc="22" dirty="0"/>
              <a:t> </a:t>
            </a:r>
            <a:r>
              <a:rPr sz="2200" spc="22" dirty="0"/>
              <a:t>Motion</a:t>
            </a:r>
            <a:r>
              <a:rPr sz="2200" spc="-296" dirty="0"/>
              <a:t> </a:t>
            </a:r>
            <a:r>
              <a:rPr lang="en-US" sz="2200" spc="-296" dirty="0"/>
              <a:t>    </a:t>
            </a:r>
            <a:r>
              <a:rPr sz="2200" spc="-386" dirty="0"/>
              <a:t>S</a:t>
            </a:r>
            <a:r>
              <a:rPr lang="en-US" sz="2200" spc="-386" dirty="0"/>
              <a:t>   </a:t>
            </a:r>
            <a:r>
              <a:rPr sz="2200" spc="-386" dirty="0"/>
              <a:t>F</a:t>
            </a:r>
            <a:r>
              <a:rPr lang="en-US" sz="2200" spc="-386" dirty="0"/>
              <a:t>   </a:t>
            </a:r>
            <a:r>
              <a:rPr sz="2200" spc="-386" dirty="0"/>
              <a:t>C</a:t>
            </a:r>
            <a:r>
              <a:rPr lang="en-US" sz="2200" spc="-386" dirty="0"/>
              <a:t>         </a:t>
            </a:r>
            <a:r>
              <a:rPr sz="2200" spc="-386" dirty="0"/>
              <a:t> </a:t>
            </a:r>
            <a:r>
              <a:rPr sz="2200" spc="-85" dirty="0"/>
              <a:t>Program</a:t>
            </a:r>
            <a:r>
              <a:rPr lang="en-US" sz="2200" spc="-85" dirty="0"/>
              <a:t>:</a:t>
            </a:r>
            <a:endParaRPr sz="2200" dirty="0"/>
          </a:p>
        </p:txBody>
      </p:sp>
      <p:sp>
        <p:nvSpPr>
          <p:cNvPr id="3" name="object 3"/>
          <p:cNvSpPr/>
          <p:nvPr/>
        </p:nvSpPr>
        <p:spPr>
          <a:xfrm>
            <a:off x="968664" y="762448"/>
            <a:ext cx="1598814" cy="5482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8664" y="762448"/>
            <a:ext cx="6664035" cy="5939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1209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1" y="800100"/>
            <a:ext cx="9956799" cy="5783100"/>
          </a:xfrm>
        </p:spPr>
      </p:pic>
      <p:sp>
        <p:nvSpPr>
          <p:cNvPr id="5" name="TextBox 4"/>
          <p:cNvSpPr txBox="1"/>
          <p:nvPr/>
        </p:nvSpPr>
        <p:spPr>
          <a:xfrm>
            <a:off x="990601" y="165101"/>
            <a:ext cx="421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Selective and Parallel Branching:</a:t>
            </a:r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34438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868" y="245529"/>
            <a:ext cx="4612433" cy="316207"/>
          </a:xfrm>
          <a:prstGeom prst="rect">
            <a:avLst/>
          </a:prstGeom>
        </p:spPr>
        <p:txBody>
          <a:bodyPr vert="horz" wrap="square" lIns="0" tIns="11397" rIns="0" bIns="0" rtlCol="0" anchor="ctr">
            <a:spAutoFit/>
          </a:bodyPr>
          <a:lstStyle/>
          <a:p>
            <a:pPr marL="11397">
              <a:spcBef>
                <a:spcPts val="90"/>
              </a:spcBef>
            </a:pPr>
            <a:r>
              <a:rPr sz="2200" spc="22" dirty="0"/>
              <a:t>Motion </a:t>
            </a:r>
            <a:r>
              <a:rPr sz="2200" spc="-389" dirty="0"/>
              <a:t>S</a:t>
            </a:r>
            <a:r>
              <a:rPr lang="en-US" sz="2200" spc="-389" dirty="0"/>
              <a:t>  </a:t>
            </a:r>
            <a:r>
              <a:rPr sz="2200" spc="-389" dirty="0"/>
              <a:t>F</a:t>
            </a:r>
            <a:r>
              <a:rPr lang="en-US" sz="2200" spc="-389" dirty="0"/>
              <a:t>  </a:t>
            </a:r>
            <a:r>
              <a:rPr sz="2200" spc="-389" dirty="0"/>
              <a:t>C </a:t>
            </a:r>
            <a:r>
              <a:rPr lang="en-US" sz="2200" spc="-389" dirty="0"/>
              <a:t>      </a:t>
            </a:r>
            <a:r>
              <a:rPr sz="2200" spc="-99" dirty="0"/>
              <a:t>Symbol </a:t>
            </a:r>
            <a:r>
              <a:rPr sz="2200" spc="-81" dirty="0"/>
              <a:t>List </a:t>
            </a:r>
            <a:r>
              <a:rPr sz="2200" spc="-117" dirty="0"/>
              <a:t>(Jump </a:t>
            </a:r>
            <a:r>
              <a:rPr sz="2200" spc="-81" dirty="0"/>
              <a:t>and</a:t>
            </a:r>
            <a:r>
              <a:rPr sz="2200" spc="-283" dirty="0"/>
              <a:t> </a:t>
            </a:r>
            <a:r>
              <a:rPr sz="2200" spc="-40" dirty="0"/>
              <a:t>Pointer)</a:t>
            </a:r>
            <a:r>
              <a:rPr lang="en-US" sz="2200" spc="-40" dirty="0"/>
              <a:t>:</a:t>
            </a:r>
            <a:endParaRPr sz="2200" dirty="0"/>
          </a:p>
        </p:txBody>
      </p:sp>
      <p:sp>
        <p:nvSpPr>
          <p:cNvPr id="3" name="object 3"/>
          <p:cNvSpPr/>
          <p:nvPr/>
        </p:nvSpPr>
        <p:spPr>
          <a:xfrm>
            <a:off x="886668" y="1270000"/>
            <a:ext cx="10594132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75362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" y="86652"/>
            <a:ext cx="4645891" cy="399681"/>
          </a:xfrm>
          <a:prstGeom prst="rect">
            <a:avLst/>
          </a:prstGeom>
        </p:spPr>
        <p:txBody>
          <a:bodyPr vert="horz" wrap="square" lIns="0" tIns="14816" rIns="0" bIns="0" rtlCol="0">
            <a:spAutoFit/>
          </a:bodyPr>
          <a:lstStyle/>
          <a:p>
            <a:pPr marL="11397">
              <a:spcBef>
                <a:spcPts val="117"/>
              </a:spcBef>
            </a:pPr>
            <a:r>
              <a:rPr sz="2500" spc="45" dirty="0">
                <a:solidFill>
                  <a:srgbClr val="31319A"/>
                </a:solidFill>
                <a:latin typeface="Arial"/>
                <a:cs typeface="Arial"/>
              </a:rPr>
              <a:t>Motion </a:t>
            </a:r>
            <a:r>
              <a:rPr sz="2500" spc="-40" dirty="0">
                <a:solidFill>
                  <a:srgbClr val="31319A"/>
                </a:solidFill>
                <a:latin typeface="Arial"/>
                <a:cs typeface="Arial"/>
              </a:rPr>
              <a:t>Control</a:t>
            </a:r>
            <a:r>
              <a:rPr sz="2500" spc="-332" dirty="0">
                <a:solidFill>
                  <a:srgbClr val="31319A"/>
                </a:solidFill>
                <a:latin typeface="Arial"/>
                <a:cs typeface="Arial"/>
              </a:rPr>
              <a:t> </a:t>
            </a:r>
            <a:r>
              <a:rPr sz="2500" spc="-108" dirty="0">
                <a:solidFill>
                  <a:srgbClr val="31319A"/>
                </a:solidFill>
                <a:latin typeface="Arial"/>
                <a:cs typeface="Arial"/>
              </a:rPr>
              <a:t>Programs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657" y="716279"/>
            <a:ext cx="9231745" cy="367177"/>
          </a:xfrm>
          <a:prstGeom prst="rect">
            <a:avLst/>
          </a:prstGeom>
        </p:spPr>
        <p:txBody>
          <a:bodyPr vert="horz" wrap="square" lIns="0" tIns="13106" rIns="0" bIns="0" rtlCol="0">
            <a:spAutoFit/>
          </a:bodyPr>
          <a:lstStyle/>
          <a:p>
            <a:pPr marL="344759" indent="-333362">
              <a:spcBef>
                <a:spcPts val="102"/>
              </a:spcBef>
              <a:buChar char="•"/>
              <a:tabLst>
                <a:tab pos="344759" algn="l"/>
                <a:tab pos="345328" algn="l"/>
              </a:tabLst>
            </a:pPr>
            <a:r>
              <a:rPr sz="2300" spc="-102" dirty="0">
                <a:latin typeface="Arial"/>
                <a:cs typeface="Arial"/>
              </a:rPr>
              <a:t>List</a:t>
            </a:r>
            <a:r>
              <a:rPr sz="2300" spc="-126" dirty="0">
                <a:latin typeface="Arial"/>
                <a:cs typeface="Arial"/>
              </a:rPr>
              <a:t> </a:t>
            </a:r>
            <a:r>
              <a:rPr sz="2300" spc="-4" dirty="0">
                <a:latin typeface="Arial"/>
                <a:cs typeface="Arial"/>
              </a:rPr>
              <a:t>of</a:t>
            </a:r>
            <a:r>
              <a:rPr sz="2300" spc="-121" dirty="0">
                <a:latin typeface="Arial"/>
                <a:cs typeface="Arial"/>
              </a:rPr>
              <a:t> </a:t>
            </a:r>
            <a:r>
              <a:rPr sz="2300" spc="-22" dirty="0">
                <a:latin typeface="Arial"/>
                <a:cs typeface="Arial"/>
              </a:rPr>
              <a:t>the</a:t>
            </a:r>
            <a:r>
              <a:rPr sz="2300" spc="-135" dirty="0">
                <a:latin typeface="Arial"/>
                <a:cs typeface="Arial"/>
              </a:rPr>
              <a:t> </a:t>
            </a:r>
            <a:r>
              <a:rPr sz="2300" spc="-58" dirty="0">
                <a:latin typeface="Arial"/>
                <a:cs typeface="Arial"/>
              </a:rPr>
              <a:t>Instructions</a:t>
            </a:r>
            <a:r>
              <a:rPr sz="2300" spc="-139" dirty="0">
                <a:latin typeface="Arial"/>
                <a:cs typeface="Arial"/>
              </a:rPr>
              <a:t> </a:t>
            </a:r>
            <a:r>
              <a:rPr sz="2300" spc="9" dirty="0">
                <a:latin typeface="Arial"/>
                <a:cs typeface="Arial"/>
              </a:rPr>
              <a:t>for</a:t>
            </a:r>
            <a:r>
              <a:rPr sz="2300" spc="-126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Motion</a:t>
            </a:r>
            <a:r>
              <a:rPr sz="2300" spc="-135" dirty="0">
                <a:latin typeface="Arial"/>
                <a:cs typeface="Arial"/>
              </a:rPr>
              <a:t> </a:t>
            </a:r>
            <a:r>
              <a:rPr sz="2300" spc="-67" dirty="0">
                <a:latin typeface="Arial"/>
                <a:cs typeface="Arial"/>
              </a:rPr>
              <a:t>Control</a:t>
            </a:r>
            <a:r>
              <a:rPr sz="2300" spc="-139" dirty="0">
                <a:latin typeface="Arial"/>
                <a:cs typeface="Arial"/>
              </a:rPr>
              <a:t> </a:t>
            </a:r>
            <a:r>
              <a:rPr sz="2300" spc="-130" dirty="0">
                <a:latin typeface="Arial"/>
                <a:cs typeface="Arial"/>
              </a:rPr>
              <a:t>Programs </a:t>
            </a:r>
            <a:r>
              <a:rPr sz="2300" spc="-337" dirty="0">
                <a:latin typeface="Arial"/>
                <a:cs typeface="Arial"/>
              </a:rPr>
              <a:t>K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897" y="1296296"/>
            <a:ext cx="5739475" cy="4721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18037" y="1296298"/>
            <a:ext cx="4518428" cy="5482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792686" y="1083456"/>
            <a:ext cx="5050971" cy="5774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47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7356" y="262559"/>
            <a:ext cx="3261844" cy="343907"/>
          </a:xfrm>
          <a:prstGeom prst="rect">
            <a:avLst/>
          </a:prstGeom>
        </p:spPr>
        <p:txBody>
          <a:bodyPr vert="horz" wrap="square" lIns="0" tIns="11397" rIns="0" bIns="0" rtlCol="0" anchor="ctr">
            <a:spAutoFit/>
          </a:bodyPr>
          <a:lstStyle/>
          <a:p>
            <a:pPr marL="11397">
              <a:spcBef>
                <a:spcPts val="90"/>
              </a:spcBef>
            </a:pPr>
            <a:r>
              <a:rPr sz="2400" spc="-81" dirty="0"/>
              <a:t>Contents</a:t>
            </a:r>
            <a:r>
              <a:rPr lang="en-US" sz="2400" spc="-81" dirty="0"/>
              <a:t>: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767356" y="862301"/>
            <a:ext cx="6841836" cy="1241870"/>
          </a:xfrm>
          <a:prstGeom prst="rect">
            <a:avLst/>
          </a:prstGeom>
        </p:spPr>
        <p:txBody>
          <a:bodyPr vert="horz" wrap="square" lIns="0" tIns="112260" rIns="0" bIns="0" rtlCol="0">
            <a:spAutoFit/>
          </a:bodyPr>
          <a:lstStyle/>
          <a:p>
            <a:pPr marL="350457" indent="-339060">
              <a:spcBef>
                <a:spcPts val="884"/>
              </a:spcBef>
              <a:buChar char="•"/>
              <a:tabLst>
                <a:tab pos="350457" algn="l"/>
                <a:tab pos="351027" algn="l"/>
              </a:tabLst>
            </a:pPr>
            <a:r>
              <a:rPr lang="en-US" sz="2000" spc="-90" dirty="0">
                <a:latin typeface="Arial"/>
                <a:cs typeface="Arial"/>
              </a:rPr>
              <a:t>Bangalore Press Configuration</a:t>
            </a:r>
            <a:endParaRPr sz="2000" dirty="0">
              <a:latin typeface="Arial"/>
              <a:cs typeface="Arial"/>
            </a:endParaRPr>
          </a:p>
          <a:p>
            <a:pPr marL="350457" indent="-339060">
              <a:spcBef>
                <a:spcPts val="794"/>
              </a:spcBef>
              <a:buChar char="•"/>
              <a:tabLst>
                <a:tab pos="350457" algn="l"/>
                <a:tab pos="351027" algn="l"/>
              </a:tabLst>
            </a:pPr>
            <a:r>
              <a:rPr lang="en-US" sz="2000" spc="-99" dirty="0">
                <a:latin typeface="Arial"/>
                <a:cs typeface="Arial"/>
              </a:rPr>
              <a:t>MT developer Software for Motion Logic</a:t>
            </a:r>
          </a:p>
          <a:p>
            <a:pPr marL="350457" indent="-339060">
              <a:spcBef>
                <a:spcPts val="794"/>
              </a:spcBef>
              <a:buChar char="•"/>
              <a:tabLst>
                <a:tab pos="350457" algn="l"/>
                <a:tab pos="351027" algn="l"/>
              </a:tabLst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9543" y="6723"/>
            <a:ext cx="9131877" cy="6842312"/>
          </a:xfrm>
          <a:custGeom>
            <a:avLst/>
            <a:gdLst/>
            <a:ahLst/>
            <a:cxnLst/>
            <a:rect l="l" t="t" r="r" b="b"/>
            <a:pathLst>
              <a:path w="10045065" h="7754620">
                <a:moveTo>
                  <a:pt x="0" y="0"/>
                </a:moveTo>
                <a:lnTo>
                  <a:pt x="0" y="7754111"/>
                </a:lnTo>
                <a:lnTo>
                  <a:pt x="10044683" y="7754111"/>
                </a:lnTo>
                <a:lnTo>
                  <a:pt x="100446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3576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0"/>
            <a:ext cx="465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Bangalore Press Configuration: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0AECD-A4DD-4EEE-8315-512AAAA28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62000"/>
            <a:ext cx="8458200" cy="591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38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249" y="259225"/>
            <a:ext cx="8868160" cy="6326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374151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706" y="418790"/>
            <a:ext cx="1295400" cy="347359"/>
          </a:xfrm>
          <a:prstGeom prst="rect">
            <a:avLst/>
          </a:prstGeom>
        </p:spPr>
        <p:txBody>
          <a:bodyPr vert="horz" wrap="square" lIns="0" tIns="14816" rIns="0" bIns="0" rtlCol="0" anchor="ctr">
            <a:spAutoFit/>
          </a:bodyPr>
          <a:lstStyle/>
          <a:p>
            <a:pPr marL="11397">
              <a:spcBef>
                <a:spcPts val="117"/>
              </a:spcBef>
            </a:pPr>
            <a:r>
              <a:rPr sz="2400" spc="-49" dirty="0"/>
              <a:t>Overview</a:t>
            </a:r>
            <a:r>
              <a:rPr lang="en-US" sz="2400" spc="-49" dirty="0"/>
              <a:t>:</a:t>
            </a:r>
            <a:endParaRPr sz="2400" spc="-49" dirty="0"/>
          </a:p>
        </p:txBody>
      </p:sp>
      <p:sp>
        <p:nvSpPr>
          <p:cNvPr id="3" name="object 3"/>
          <p:cNvSpPr/>
          <p:nvPr/>
        </p:nvSpPr>
        <p:spPr>
          <a:xfrm>
            <a:off x="2180708" y="1484136"/>
            <a:ext cx="7344293" cy="3697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9543" y="6723"/>
            <a:ext cx="9131877" cy="6842312"/>
          </a:xfrm>
          <a:custGeom>
            <a:avLst/>
            <a:gdLst/>
            <a:ahLst/>
            <a:cxnLst/>
            <a:rect l="l" t="t" r="r" b="b"/>
            <a:pathLst>
              <a:path w="10045065" h="7754620">
                <a:moveTo>
                  <a:pt x="0" y="0"/>
                </a:moveTo>
                <a:lnTo>
                  <a:pt x="0" y="7754111"/>
                </a:lnTo>
                <a:lnTo>
                  <a:pt x="10044683" y="7754111"/>
                </a:lnTo>
                <a:lnTo>
                  <a:pt x="100446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776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6552" y="285831"/>
            <a:ext cx="8999780" cy="6267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2095707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3015" y="258465"/>
            <a:ext cx="8952866" cy="627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1483850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4234-2CE0-426F-B25A-30F17442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1752600"/>
            <a:ext cx="5562600" cy="3733800"/>
          </a:xfrm>
        </p:spPr>
        <p:txBody>
          <a:bodyPr>
            <a:normAutofit/>
          </a:bodyPr>
          <a:lstStyle/>
          <a:p>
            <a:r>
              <a:rPr lang="en-US" dirty="0"/>
              <a:t>MT developer Software for Motion Logic Control</a:t>
            </a:r>
          </a:p>
        </p:txBody>
      </p:sp>
    </p:spTree>
    <p:extLst>
      <p:ext uri="{BB962C8B-B14F-4D97-AF65-F5344CB8AC3E}">
        <p14:creationId xmlns:p14="http://schemas.microsoft.com/office/powerpoint/2010/main" val="3187719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170866"/>
            <a:ext cx="2971800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-67" dirty="0"/>
              <a:t>Project</a:t>
            </a:r>
            <a:r>
              <a:rPr sz="2400" spc="-166" dirty="0"/>
              <a:t> </a:t>
            </a:r>
            <a:r>
              <a:rPr sz="2400" spc="-67" dirty="0"/>
              <a:t>Navigator</a:t>
            </a:r>
            <a:r>
              <a:rPr lang="en-US" sz="2400" spc="-67" dirty="0"/>
              <a:t>:</a:t>
            </a:r>
            <a:endParaRPr sz="2400" spc="-67" dirty="0"/>
          </a:p>
        </p:txBody>
      </p:sp>
      <p:sp>
        <p:nvSpPr>
          <p:cNvPr id="3" name="object 3"/>
          <p:cNvSpPr txBox="1"/>
          <p:nvPr/>
        </p:nvSpPr>
        <p:spPr>
          <a:xfrm>
            <a:off x="5029200" y="2362201"/>
            <a:ext cx="4389582" cy="1311501"/>
          </a:xfrm>
          <a:prstGeom prst="rect">
            <a:avLst/>
          </a:prstGeom>
          <a:ln w="13830">
            <a:solidFill>
              <a:srgbClr val="FF0000"/>
            </a:solidFill>
          </a:ln>
        </p:spPr>
        <p:txBody>
          <a:bodyPr vert="horz" wrap="square" lIns="0" tIns="47867" rIns="0" bIns="0" rtlCol="0">
            <a:spAutoFit/>
          </a:bodyPr>
          <a:lstStyle/>
          <a:p>
            <a:pPr marL="98014" marR="147021" algn="just">
              <a:lnSpc>
                <a:spcPct val="107800"/>
              </a:lnSpc>
              <a:spcBef>
                <a:spcPts val="377"/>
              </a:spcBef>
            </a:pPr>
            <a:r>
              <a:rPr sz="1900" spc="9" dirty="0">
                <a:solidFill>
                  <a:srgbClr val="1B2C6F"/>
                </a:solidFill>
                <a:latin typeface="Cambria"/>
                <a:cs typeface="Cambria"/>
              </a:rPr>
              <a:t>Each </a:t>
            </a:r>
            <a:r>
              <a:rPr sz="1900" dirty="0">
                <a:solidFill>
                  <a:srgbClr val="1B2C6F"/>
                </a:solidFill>
                <a:latin typeface="Cambria"/>
                <a:cs typeface="Cambria"/>
              </a:rPr>
              <a:t>operation </a:t>
            </a:r>
            <a:r>
              <a:rPr sz="1900" spc="9" dirty="0">
                <a:solidFill>
                  <a:srgbClr val="1B2C6F"/>
                </a:solidFill>
                <a:latin typeface="Cambria"/>
                <a:cs typeface="Cambria"/>
              </a:rPr>
              <a:t>of </a:t>
            </a:r>
            <a:r>
              <a:rPr sz="1900" dirty="0">
                <a:solidFill>
                  <a:srgbClr val="1B2C6F"/>
                </a:solidFill>
                <a:latin typeface="Cambria"/>
                <a:cs typeface="Cambria"/>
              </a:rPr>
              <a:t>tools, </a:t>
            </a:r>
            <a:r>
              <a:rPr sz="1900" spc="4" dirty="0">
                <a:solidFill>
                  <a:srgbClr val="1B2C6F"/>
                </a:solidFill>
                <a:latin typeface="Cambria"/>
                <a:cs typeface="Cambria"/>
              </a:rPr>
              <a:t>which used to  </a:t>
            </a:r>
            <a:r>
              <a:rPr sz="1900" spc="9" dirty="0">
                <a:solidFill>
                  <a:srgbClr val="1B2C6F"/>
                </a:solidFill>
                <a:latin typeface="Cambria"/>
                <a:cs typeface="Cambria"/>
              </a:rPr>
              <a:t>be </a:t>
            </a:r>
            <a:r>
              <a:rPr sz="1900" dirty="0">
                <a:solidFill>
                  <a:srgbClr val="1B2C6F"/>
                </a:solidFill>
                <a:latin typeface="Cambria"/>
                <a:cs typeface="Cambria"/>
              </a:rPr>
              <a:t>started individually, are integrated  </a:t>
            </a:r>
            <a:r>
              <a:rPr sz="1900" spc="4" dirty="0">
                <a:solidFill>
                  <a:srgbClr val="1B2C6F"/>
                </a:solidFill>
                <a:latin typeface="Cambria"/>
                <a:cs typeface="Cambria"/>
              </a:rPr>
              <a:t>in one </a:t>
            </a:r>
            <a:r>
              <a:rPr sz="1900" dirty="0">
                <a:solidFill>
                  <a:srgbClr val="1B2C6F"/>
                </a:solidFill>
                <a:latin typeface="Cambria"/>
                <a:cs typeface="Cambria"/>
              </a:rPr>
              <a:t>application </a:t>
            </a:r>
            <a:r>
              <a:rPr sz="1900" spc="9" dirty="0">
                <a:solidFill>
                  <a:srgbClr val="1B2C6F"/>
                </a:solidFill>
                <a:latin typeface="Cambria"/>
                <a:cs typeface="Cambria"/>
              </a:rPr>
              <a:t>and </a:t>
            </a:r>
            <a:r>
              <a:rPr sz="1900" spc="4" dirty="0">
                <a:solidFill>
                  <a:srgbClr val="1B2C6F"/>
                </a:solidFill>
                <a:latin typeface="Cambria"/>
                <a:cs typeface="Cambria"/>
              </a:rPr>
              <a:t>can </a:t>
            </a:r>
            <a:r>
              <a:rPr sz="1900" spc="9" dirty="0">
                <a:solidFill>
                  <a:srgbClr val="1B2C6F"/>
                </a:solidFill>
                <a:latin typeface="Cambria"/>
                <a:cs typeface="Cambria"/>
              </a:rPr>
              <a:t>be</a:t>
            </a:r>
            <a:r>
              <a:rPr sz="1900" spc="-85" dirty="0">
                <a:solidFill>
                  <a:srgbClr val="1B2C6F"/>
                </a:solidFill>
                <a:latin typeface="Cambria"/>
                <a:cs typeface="Cambria"/>
              </a:rPr>
              <a:t> </a:t>
            </a:r>
            <a:r>
              <a:rPr sz="1900" dirty="0">
                <a:solidFill>
                  <a:srgbClr val="1B2C6F"/>
                </a:solidFill>
                <a:latin typeface="Cambria"/>
                <a:cs typeface="Cambria"/>
              </a:rPr>
              <a:t>executed  </a:t>
            </a:r>
            <a:r>
              <a:rPr sz="1900" spc="4" dirty="0">
                <a:solidFill>
                  <a:srgbClr val="1B2C6F"/>
                </a:solidFill>
                <a:latin typeface="Cambria"/>
                <a:cs typeface="Cambria"/>
              </a:rPr>
              <a:t>from the </a:t>
            </a:r>
            <a:r>
              <a:rPr sz="1900" dirty="0">
                <a:solidFill>
                  <a:srgbClr val="1B2C6F"/>
                </a:solidFill>
                <a:latin typeface="Cambria"/>
                <a:cs typeface="Cambria"/>
              </a:rPr>
              <a:t>project</a:t>
            </a:r>
            <a:r>
              <a:rPr sz="1900" spc="-27" dirty="0">
                <a:solidFill>
                  <a:srgbClr val="1B2C6F"/>
                </a:solidFill>
                <a:latin typeface="Cambria"/>
                <a:cs typeface="Cambria"/>
              </a:rPr>
              <a:t> </a:t>
            </a:r>
            <a:r>
              <a:rPr sz="1900" spc="4" dirty="0">
                <a:solidFill>
                  <a:srgbClr val="1B2C6F"/>
                </a:solidFill>
                <a:latin typeface="Cambria"/>
                <a:cs typeface="Cambria"/>
              </a:rPr>
              <a:t>window.</a:t>
            </a:r>
            <a:endParaRPr sz="1900" dirty="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1" y="685800"/>
            <a:ext cx="2819400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411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6272" y="247066"/>
            <a:ext cx="5267928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-179" dirty="0"/>
              <a:t>Basic </a:t>
            </a:r>
            <a:r>
              <a:rPr sz="2400" spc="-81" dirty="0"/>
              <a:t>Setting </a:t>
            </a:r>
            <a:r>
              <a:rPr sz="2400" spc="-9" dirty="0"/>
              <a:t>: </a:t>
            </a:r>
            <a:r>
              <a:rPr sz="2400" spc="22" dirty="0"/>
              <a:t>Multiple </a:t>
            </a:r>
            <a:r>
              <a:rPr sz="2400" spc="-350" dirty="0"/>
              <a:t>C</a:t>
            </a:r>
            <a:r>
              <a:rPr lang="en-US" sz="2400" spc="-350" dirty="0"/>
              <a:t> </a:t>
            </a:r>
            <a:r>
              <a:rPr sz="2400" spc="-350" dirty="0"/>
              <a:t>P</a:t>
            </a:r>
            <a:r>
              <a:rPr lang="en-US" sz="2400" spc="-350" dirty="0"/>
              <a:t> </a:t>
            </a:r>
            <a:r>
              <a:rPr sz="2400" spc="-350" dirty="0"/>
              <a:t>U</a:t>
            </a:r>
            <a:r>
              <a:rPr lang="en-US" sz="2400" spc="-350" dirty="0"/>
              <a:t> </a:t>
            </a:r>
            <a:r>
              <a:rPr sz="2400" spc="-404" dirty="0"/>
              <a:t> </a:t>
            </a:r>
            <a:r>
              <a:rPr lang="en-US" sz="2400" spc="-404" dirty="0"/>
              <a:t>     </a:t>
            </a:r>
            <a:r>
              <a:rPr sz="2400" spc="-81" dirty="0"/>
              <a:t>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86287" y="6588609"/>
            <a:ext cx="150091" cy="169769"/>
          </a:xfrm>
          <a:prstGeom prst="rect">
            <a:avLst/>
          </a:prstGeom>
        </p:spPr>
        <p:txBody>
          <a:bodyPr vert="horz" wrap="square" lIns="0" tIns="10257" rIns="0" bIns="0" rtlCol="0">
            <a:spAutoFit/>
          </a:bodyPr>
          <a:lstStyle/>
          <a:p>
            <a:pPr marL="11397">
              <a:spcBef>
                <a:spcPts val="81"/>
              </a:spcBef>
            </a:pPr>
            <a:r>
              <a:rPr sz="1000" spc="-4" dirty="0">
                <a:solidFill>
                  <a:srgbClr val="31319A"/>
                </a:solidFill>
                <a:latin typeface="Times New Roman"/>
                <a:cs typeface="Times New Roman"/>
              </a:rPr>
              <a:t>11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6272" y="6588609"/>
            <a:ext cx="485486" cy="169769"/>
          </a:xfrm>
          <a:prstGeom prst="rect">
            <a:avLst/>
          </a:prstGeom>
        </p:spPr>
        <p:txBody>
          <a:bodyPr vert="horz" wrap="square" lIns="0" tIns="10257" rIns="0" bIns="0" rtlCol="0">
            <a:spAutoFit/>
          </a:bodyPr>
          <a:lstStyle/>
          <a:p>
            <a:pPr marL="11397">
              <a:spcBef>
                <a:spcPts val="81"/>
              </a:spcBef>
            </a:pPr>
            <a:r>
              <a:rPr sz="1000" spc="-9" dirty="0">
                <a:solidFill>
                  <a:srgbClr val="31319A"/>
                </a:solidFill>
                <a:latin typeface="Times New Roman"/>
                <a:cs typeface="Times New Roman"/>
              </a:rPr>
              <a:t>8-Sep-12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51758" y="838200"/>
            <a:ext cx="5066606" cy="5187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694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3162" y="286236"/>
            <a:ext cx="2680238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-148" dirty="0"/>
              <a:t>System</a:t>
            </a:r>
            <a:r>
              <a:rPr sz="2400" spc="-171" dirty="0"/>
              <a:t> </a:t>
            </a:r>
            <a:r>
              <a:rPr sz="2400" spc="-63" dirty="0"/>
              <a:t>Structure</a:t>
            </a:r>
            <a:r>
              <a:rPr lang="en-US" sz="2400" spc="-63" dirty="0"/>
              <a:t>:</a:t>
            </a:r>
            <a:endParaRPr sz="2400" spc="-63" dirty="0"/>
          </a:p>
        </p:txBody>
      </p:sp>
      <p:sp>
        <p:nvSpPr>
          <p:cNvPr id="3" name="object 3"/>
          <p:cNvSpPr/>
          <p:nvPr/>
        </p:nvSpPr>
        <p:spPr>
          <a:xfrm>
            <a:off x="1663162" y="914401"/>
            <a:ext cx="8534400" cy="5286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193771" y="2918011"/>
            <a:ext cx="647123" cy="499222"/>
          </a:xfrm>
          <a:custGeom>
            <a:avLst/>
            <a:gdLst/>
            <a:ahLst/>
            <a:cxnLst/>
            <a:rect l="l" t="t" r="r" b="b"/>
            <a:pathLst>
              <a:path w="711835" h="565785">
                <a:moveTo>
                  <a:pt x="355091" y="0"/>
                </a:moveTo>
                <a:lnTo>
                  <a:pt x="302853" y="3062"/>
                </a:lnTo>
                <a:lnTo>
                  <a:pt x="252916" y="11958"/>
                </a:lnTo>
                <a:lnTo>
                  <a:pt x="205844" y="26246"/>
                </a:lnTo>
                <a:lnTo>
                  <a:pt x="162200" y="45488"/>
                </a:lnTo>
                <a:lnTo>
                  <a:pt x="122547" y="69244"/>
                </a:lnTo>
                <a:lnTo>
                  <a:pt x="87449" y="97073"/>
                </a:lnTo>
                <a:lnTo>
                  <a:pt x="57470" y="128536"/>
                </a:lnTo>
                <a:lnTo>
                  <a:pt x="33171" y="163195"/>
                </a:lnTo>
                <a:lnTo>
                  <a:pt x="15118" y="200608"/>
                </a:lnTo>
                <a:lnTo>
                  <a:pt x="3873" y="240336"/>
                </a:lnTo>
                <a:lnTo>
                  <a:pt x="0" y="281939"/>
                </a:lnTo>
                <a:lnTo>
                  <a:pt x="3873" y="323922"/>
                </a:lnTo>
                <a:lnTo>
                  <a:pt x="15118" y="363961"/>
                </a:lnTo>
                <a:lnTo>
                  <a:pt x="33171" y="401622"/>
                </a:lnTo>
                <a:lnTo>
                  <a:pt x="57470" y="436474"/>
                </a:lnTo>
                <a:lnTo>
                  <a:pt x="87449" y="468083"/>
                </a:lnTo>
                <a:lnTo>
                  <a:pt x="122547" y="496016"/>
                </a:lnTo>
                <a:lnTo>
                  <a:pt x="162200" y="519841"/>
                </a:lnTo>
                <a:lnTo>
                  <a:pt x="205844" y="539126"/>
                </a:lnTo>
                <a:lnTo>
                  <a:pt x="252916" y="553436"/>
                </a:lnTo>
                <a:lnTo>
                  <a:pt x="302853" y="562339"/>
                </a:lnTo>
                <a:lnTo>
                  <a:pt x="355091" y="565403"/>
                </a:lnTo>
                <a:lnTo>
                  <a:pt x="407709" y="562339"/>
                </a:lnTo>
                <a:lnTo>
                  <a:pt x="457956" y="553436"/>
                </a:lnTo>
                <a:lnTo>
                  <a:pt x="505277" y="539126"/>
                </a:lnTo>
                <a:lnTo>
                  <a:pt x="549115" y="519841"/>
                </a:lnTo>
                <a:lnTo>
                  <a:pt x="588913" y="496016"/>
                </a:lnTo>
                <a:lnTo>
                  <a:pt x="624115" y="468083"/>
                </a:lnTo>
                <a:lnTo>
                  <a:pt x="654164" y="436474"/>
                </a:lnTo>
                <a:lnTo>
                  <a:pt x="678505" y="401622"/>
                </a:lnTo>
                <a:lnTo>
                  <a:pt x="696580" y="363961"/>
                </a:lnTo>
                <a:lnTo>
                  <a:pt x="707833" y="323922"/>
                </a:lnTo>
                <a:lnTo>
                  <a:pt x="711707" y="281939"/>
                </a:lnTo>
                <a:lnTo>
                  <a:pt x="707833" y="240336"/>
                </a:lnTo>
                <a:lnTo>
                  <a:pt x="696580" y="200608"/>
                </a:lnTo>
                <a:lnTo>
                  <a:pt x="678505" y="163195"/>
                </a:lnTo>
                <a:lnTo>
                  <a:pt x="654164" y="128536"/>
                </a:lnTo>
                <a:lnTo>
                  <a:pt x="624115" y="97073"/>
                </a:lnTo>
                <a:lnTo>
                  <a:pt x="588913" y="69244"/>
                </a:lnTo>
                <a:lnTo>
                  <a:pt x="549115" y="45488"/>
                </a:lnTo>
                <a:lnTo>
                  <a:pt x="505277" y="26246"/>
                </a:lnTo>
                <a:lnTo>
                  <a:pt x="457956" y="11958"/>
                </a:lnTo>
                <a:lnTo>
                  <a:pt x="407709" y="3062"/>
                </a:lnTo>
                <a:lnTo>
                  <a:pt x="355091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498572" y="2136737"/>
            <a:ext cx="182995" cy="829796"/>
          </a:xfrm>
          <a:custGeom>
            <a:avLst/>
            <a:gdLst/>
            <a:ahLst/>
            <a:cxnLst/>
            <a:rect l="l" t="t" r="r" b="b"/>
            <a:pathLst>
              <a:path w="201295" h="940435">
                <a:moveTo>
                  <a:pt x="100583" y="0"/>
                </a:moveTo>
                <a:lnTo>
                  <a:pt x="69055" y="23957"/>
                </a:lnTo>
                <a:lnTo>
                  <a:pt x="41477" y="90708"/>
                </a:lnTo>
                <a:lnTo>
                  <a:pt x="29717" y="137731"/>
                </a:lnTo>
                <a:lnTo>
                  <a:pt x="19604" y="192572"/>
                </a:lnTo>
                <a:lnTo>
                  <a:pt x="11356" y="254271"/>
                </a:lnTo>
                <a:lnTo>
                  <a:pt x="5193" y="321868"/>
                </a:lnTo>
                <a:lnTo>
                  <a:pt x="1335" y="394403"/>
                </a:lnTo>
                <a:lnTo>
                  <a:pt x="0" y="470915"/>
                </a:lnTo>
                <a:lnTo>
                  <a:pt x="1335" y="547015"/>
                </a:lnTo>
                <a:lnTo>
                  <a:pt x="5193" y="619219"/>
                </a:lnTo>
                <a:lnTo>
                  <a:pt x="11356" y="686558"/>
                </a:lnTo>
                <a:lnTo>
                  <a:pt x="19604" y="748064"/>
                </a:lnTo>
                <a:lnTo>
                  <a:pt x="29717" y="802766"/>
                </a:lnTo>
                <a:lnTo>
                  <a:pt x="41477" y="849697"/>
                </a:lnTo>
                <a:lnTo>
                  <a:pt x="54662" y="887885"/>
                </a:lnTo>
                <a:lnTo>
                  <a:pt x="84435" y="934160"/>
                </a:lnTo>
                <a:lnTo>
                  <a:pt x="100583" y="940307"/>
                </a:lnTo>
                <a:lnTo>
                  <a:pt x="117102" y="934160"/>
                </a:lnTo>
                <a:lnTo>
                  <a:pt x="147177" y="887885"/>
                </a:lnTo>
                <a:lnTo>
                  <a:pt x="160349" y="849697"/>
                </a:lnTo>
                <a:lnTo>
                  <a:pt x="172021" y="802766"/>
                </a:lnTo>
                <a:lnTo>
                  <a:pt x="182002" y="748064"/>
                </a:lnTo>
                <a:lnTo>
                  <a:pt x="190099" y="686558"/>
                </a:lnTo>
                <a:lnTo>
                  <a:pt x="196120" y="619219"/>
                </a:lnTo>
                <a:lnTo>
                  <a:pt x="199874" y="547015"/>
                </a:lnTo>
                <a:lnTo>
                  <a:pt x="201167" y="470915"/>
                </a:lnTo>
                <a:lnTo>
                  <a:pt x="199874" y="394403"/>
                </a:lnTo>
                <a:lnTo>
                  <a:pt x="196120" y="321868"/>
                </a:lnTo>
                <a:lnTo>
                  <a:pt x="190099" y="254271"/>
                </a:lnTo>
                <a:lnTo>
                  <a:pt x="182002" y="192572"/>
                </a:lnTo>
                <a:lnTo>
                  <a:pt x="172021" y="137731"/>
                </a:lnTo>
                <a:lnTo>
                  <a:pt x="160349" y="90708"/>
                </a:lnTo>
                <a:lnTo>
                  <a:pt x="147177" y="52463"/>
                </a:lnTo>
                <a:lnTo>
                  <a:pt x="117102" y="6149"/>
                </a:lnTo>
                <a:lnTo>
                  <a:pt x="100583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0386287" y="6588609"/>
            <a:ext cx="150091" cy="169769"/>
          </a:xfrm>
          <a:prstGeom prst="rect">
            <a:avLst/>
          </a:prstGeom>
        </p:spPr>
        <p:txBody>
          <a:bodyPr vert="horz" wrap="square" lIns="0" tIns="10257" rIns="0" bIns="0" rtlCol="0">
            <a:spAutoFit/>
          </a:bodyPr>
          <a:lstStyle/>
          <a:p>
            <a:pPr marL="11397">
              <a:spcBef>
                <a:spcPts val="81"/>
              </a:spcBef>
            </a:pPr>
            <a:r>
              <a:rPr sz="1000" spc="-4" dirty="0">
                <a:solidFill>
                  <a:srgbClr val="31319A"/>
                </a:solidFill>
                <a:latin typeface="Times New Roman"/>
                <a:cs typeface="Times New Roman"/>
              </a:rPr>
              <a:t>13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6272" y="6588609"/>
            <a:ext cx="485486" cy="169769"/>
          </a:xfrm>
          <a:prstGeom prst="rect">
            <a:avLst/>
          </a:prstGeom>
        </p:spPr>
        <p:txBody>
          <a:bodyPr vert="horz" wrap="square" lIns="0" tIns="10257" rIns="0" bIns="0" rtlCol="0">
            <a:spAutoFit/>
          </a:bodyPr>
          <a:lstStyle/>
          <a:p>
            <a:pPr marL="11397">
              <a:spcBef>
                <a:spcPts val="81"/>
              </a:spcBef>
            </a:pPr>
            <a:r>
              <a:rPr sz="1000" spc="-9" dirty="0">
                <a:solidFill>
                  <a:srgbClr val="31319A"/>
                </a:solidFill>
                <a:latin typeface="Times New Roman"/>
                <a:cs typeface="Times New Roman"/>
              </a:rPr>
              <a:t>8-Sep-12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38156" y="1808629"/>
            <a:ext cx="4353098" cy="4492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54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7622" y="417384"/>
            <a:ext cx="2481582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-412" dirty="0"/>
              <a:t>S</a:t>
            </a:r>
            <a:r>
              <a:rPr lang="en-US" sz="2400" spc="-412" dirty="0"/>
              <a:t> </a:t>
            </a:r>
            <a:r>
              <a:rPr sz="2400" spc="-412" dirty="0"/>
              <a:t>S</a:t>
            </a:r>
            <a:r>
              <a:rPr lang="en-US" sz="2400" spc="-412" dirty="0"/>
              <a:t>C </a:t>
            </a:r>
            <a:r>
              <a:rPr sz="2400" spc="-412" dirty="0"/>
              <a:t>N</a:t>
            </a:r>
            <a:r>
              <a:rPr lang="en-US" sz="2400" spc="-412" dirty="0"/>
              <a:t> </a:t>
            </a:r>
            <a:r>
              <a:rPr sz="2400" spc="-412" dirty="0"/>
              <a:t>E</a:t>
            </a:r>
            <a:r>
              <a:rPr lang="en-US" sz="2400" spc="-412" dirty="0"/>
              <a:t> </a:t>
            </a:r>
            <a:r>
              <a:rPr sz="2400" spc="-412" dirty="0"/>
              <a:t>T</a:t>
            </a:r>
            <a:r>
              <a:rPr sz="2400" spc="-171" dirty="0"/>
              <a:t> </a:t>
            </a:r>
            <a:r>
              <a:rPr sz="2400" spc="-63" dirty="0"/>
              <a:t>Structure</a:t>
            </a:r>
            <a:r>
              <a:rPr lang="en-US" sz="2400" spc="-63" dirty="0"/>
              <a:t>:</a:t>
            </a:r>
            <a:endParaRPr sz="2400" spc="-63" dirty="0"/>
          </a:p>
        </p:txBody>
      </p:sp>
      <p:sp>
        <p:nvSpPr>
          <p:cNvPr id="3" name="object 3"/>
          <p:cNvSpPr/>
          <p:nvPr/>
        </p:nvSpPr>
        <p:spPr>
          <a:xfrm>
            <a:off x="1752601" y="914401"/>
            <a:ext cx="8142315" cy="5084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235633" y="3972262"/>
            <a:ext cx="1866206" cy="1324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657601" y="2439296"/>
            <a:ext cx="303645" cy="313765"/>
          </a:xfrm>
          <a:custGeom>
            <a:avLst/>
            <a:gdLst/>
            <a:ahLst/>
            <a:cxnLst/>
            <a:rect l="l" t="t" r="r" b="b"/>
            <a:pathLst>
              <a:path w="334010" h="355600">
                <a:moveTo>
                  <a:pt x="167639" y="0"/>
                </a:moveTo>
                <a:lnTo>
                  <a:pt x="123472" y="6328"/>
                </a:lnTo>
                <a:lnTo>
                  <a:pt x="83537" y="24214"/>
                </a:lnTo>
                <a:lnTo>
                  <a:pt x="49529" y="52006"/>
                </a:lnTo>
                <a:lnTo>
                  <a:pt x="23142" y="88053"/>
                </a:lnTo>
                <a:lnTo>
                  <a:pt x="6067" y="130704"/>
                </a:lnTo>
                <a:lnTo>
                  <a:pt x="0" y="178307"/>
                </a:lnTo>
                <a:lnTo>
                  <a:pt x="6067" y="225269"/>
                </a:lnTo>
                <a:lnTo>
                  <a:pt x="23142" y="267490"/>
                </a:lnTo>
                <a:lnTo>
                  <a:pt x="49529" y="303275"/>
                </a:lnTo>
                <a:lnTo>
                  <a:pt x="83537" y="330933"/>
                </a:lnTo>
                <a:lnTo>
                  <a:pt x="123472" y="348770"/>
                </a:lnTo>
                <a:lnTo>
                  <a:pt x="167639" y="355091"/>
                </a:lnTo>
                <a:lnTo>
                  <a:pt x="211694" y="348770"/>
                </a:lnTo>
                <a:lnTo>
                  <a:pt x="251347" y="330933"/>
                </a:lnTo>
                <a:lnTo>
                  <a:pt x="284987" y="303275"/>
                </a:lnTo>
                <a:lnTo>
                  <a:pt x="311008" y="267490"/>
                </a:lnTo>
                <a:lnTo>
                  <a:pt x="327801" y="225269"/>
                </a:lnTo>
                <a:lnTo>
                  <a:pt x="333755" y="178307"/>
                </a:lnTo>
                <a:lnTo>
                  <a:pt x="327801" y="130704"/>
                </a:lnTo>
                <a:lnTo>
                  <a:pt x="311008" y="88053"/>
                </a:lnTo>
                <a:lnTo>
                  <a:pt x="284987" y="52006"/>
                </a:lnTo>
                <a:lnTo>
                  <a:pt x="251347" y="24214"/>
                </a:lnTo>
                <a:lnTo>
                  <a:pt x="211694" y="6328"/>
                </a:lnTo>
                <a:lnTo>
                  <a:pt x="167639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0386287" y="6588609"/>
            <a:ext cx="150091" cy="169769"/>
          </a:xfrm>
          <a:prstGeom prst="rect">
            <a:avLst/>
          </a:prstGeom>
        </p:spPr>
        <p:txBody>
          <a:bodyPr vert="horz" wrap="square" lIns="0" tIns="10257" rIns="0" bIns="0" rtlCol="0">
            <a:spAutoFit/>
          </a:bodyPr>
          <a:lstStyle/>
          <a:p>
            <a:pPr marL="11397">
              <a:spcBef>
                <a:spcPts val="81"/>
              </a:spcBef>
            </a:pPr>
            <a:r>
              <a:rPr sz="1000" spc="-4" dirty="0">
                <a:solidFill>
                  <a:srgbClr val="31319A"/>
                </a:solidFill>
                <a:latin typeface="Times New Roman"/>
                <a:cs typeface="Times New Roman"/>
              </a:rPr>
              <a:t>14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6272" y="6588609"/>
            <a:ext cx="485486" cy="169769"/>
          </a:xfrm>
          <a:prstGeom prst="rect">
            <a:avLst/>
          </a:prstGeom>
        </p:spPr>
        <p:txBody>
          <a:bodyPr vert="horz" wrap="square" lIns="0" tIns="10257" rIns="0" bIns="0" rtlCol="0">
            <a:spAutoFit/>
          </a:bodyPr>
          <a:lstStyle/>
          <a:p>
            <a:pPr marL="11397">
              <a:spcBef>
                <a:spcPts val="81"/>
              </a:spcBef>
            </a:pPr>
            <a:r>
              <a:rPr sz="1000" spc="-9" dirty="0">
                <a:solidFill>
                  <a:srgbClr val="31319A"/>
                </a:solidFill>
                <a:latin typeface="Times New Roman"/>
                <a:cs typeface="Times New Roman"/>
              </a:rPr>
              <a:t>8-Sep-12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14404" y="2767404"/>
            <a:ext cx="304800" cy="398368"/>
          </a:xfrm>
          <a:custGeom>
            <a:avLst/>
            <a:gdLst/>
            <a:ahLst/>
            <a:cxnLst/>
            <a:rect l="l" t="t" r="r" b="b"/>
            <a:pathLst>
              <a:path w="335280" h="451485">
                <a:moveTo>
                  <a:pt x="167639" y="0"/>
                </a:moveTo>
                <a:lnTo>
                  <a:pt x="129562" y="5936"/>
                </a:lnTo>
                <a:lnTo>
                  <a:pt x="94416" y="22855"/>
                </a:lnTo>
                <a:lnTo>
                  <a:pt x="63270" y="49425"/>
                </a:lnTo>
                <a:lnTo>
                  <a:pt x="37189" y="84313"/>
                </a:lnTo>
                <a:lnTo>
                  <a:pt x="17239" y="126185"/>
                </a:lnTo>
                <a:lnTo>
                  <a:pt x="4487" y="173709"/>
                </a:lnTo>
                <a:lnTo>
                  <a:pt x="0" y="225551"/>
                </a:lnTo>
                <a:lnTo>
                  <a:pt x="4487" y="276914"/>
                </a:lnTo>
                <a:lnTo>
                  <a:pt x="17239" y="324252"/>
                </a:lnTo>
                <a:lnTo>
                  <a:pt x="37189" y="366150"/>
                </a:lnTo>
                <a:lnTo>
                  <a:pt x="63270" y="401198"/>
                </a:lnTo>
                <a:lnTo>
                  <a:pt x="94416" y="427981"/>
                </a:lnTo>
                <a:lnTo>
                  <a:pt x="129562" y="445087"/>
                </a:lnTo>
                <a:lnTo>
                  <a:pt x="167639" y="451103"/>
                </a:lnTo>
                <a:lnTo>
                  <a:pt x="206197" y="445087"/>
                </a:lnTo>
                <a:lnTo>
                  <a:pt x="241529" y="427981"/>
                </a:lnTo>
                <a:lnTo>
                  <a:pt x="272649" y="401198"/>
                </a:lnTo>
                <a:lnTo>
                  <a:pt x="298570" y="366150"/>
                </a:lnTo>
                <a:lnTo>
                  <a:pt x="318307" y="324252"/>
                </a:lnTo>
                <a:lnTo>
                  <a:pt x="330872" y="276914"/>
                </a:lnTo>
                <a:lnTo>
                  <a:pt x="335279" y="225551"/>
                </a:lnTo>
                <a:lnTo>
                  <a:pt x="330872" y="173709"/>
                </a:lnTo>
                <a:lnTo>
                  <a:pt x="318307" y="126185"/>
                </a:lnTo>
                <a:lnTo>
                  <a:pt x="298570" y="84313"/>
                </a:lnTo>
                <a:lnTo>
                  <a:pt x="272649" y="49425"/>
                </a:lnTo>
                <a:lnTo>
                  <a:pt x="241529" y="22855"/>
                </a:lnTo>
                <a:lnTo>
                  <a:pt x="206197" y="5936"/>
                </a:lnTo>
                <a:lnTo>
                  <a:pt x="167639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061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6273" y="229569"/>
            <a:ext cx="2761861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-85" dirty="0"/>
              <a:t>Parameter</a:t>
            </a:r>
            <a:r>
              <a:rPr sz="2400" spc="-171" dirty="0"/>
              <a:t> </a:t>
            </a:r>
            <a:r>
              <a:rPr sz="2400" spc="-112" dirty="0"/>
              <a:t>Block</a:t>
            </a:r>
            <a:r>
              <a:rPr lang="en-US" sz="2400" spc="-112" dirty="0"/>
              <a:t>:</a:t>
            </a:r>
            <a:endParaRPr sz="2400" spc="-112" dirty="0"/>
          </a:p>
        </p:txBody>
      </p:sp>
      <p:sp>
        <p:nvSpPr>
          <p:cNvPr id="3" name="object 3"/>
          <p:cNvSpPr/>
          <p:nvPr/>
        </p:nvSpPr>
        <p:spPr>
          <a:xfrm>
            <a:off x="1828800" y="762001"/>
            <a:ext cx="8172796" cy="5104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276601" y="2514601"/>
            <a:ext cx="6172199" cy="3980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0386287" y="6588609"/>
            <a:ext cx="150091" cy="169769"/>
          </a:xfrm>
          <a:prstGeom prst="rect">
            <a:avLst/>
          </a:prstGeom>
        </p:spPr>
        <p:txBody>
          <a:bodyPr vert="horz" wrap="square" lIns="0" tIns="10257" rIns="0" bIns="0" rtlCol="0">
            <a:spAutoFit/>
          </a:bodyPr>
          <a:lstStyle/>
          <a:p>
            <a:pPr marL="11397">
              <a:spcBef>
                <a:spcPts val="81"/>
              </a:spcBef>
            </a:pPr>
            <a:r>
              <a:rPr sz="1000" spc="-4" dirty="0">
                <a:solidFill>
                  <a:srgbClr val="31319A"/>
                </a:solidFill>
                <a:latin typeface="Times New Roman"/>
                <a:cs typeface="Times New Roman"/>
              </a:rPr>
              <a:t>17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272" y="6588609"/>
            <a:ext cx="485486" cy="169769"/>
          </a:xfrm>
          <a:prstGeom prst="rect">
            <a:avLst/>
          </a:prstGeom>
        </p:spPr>
        <p:txBody>
          <a:bodyPr vert="horz" wrap="square" lIns="0" tIns="10257" rIns="0" bIns="0" rtlCol="0">
            <a:spAutoFit/>
          </a:bodyPr>
          <a:lstStyle/>
          <a:p>
            <a:pPr marL="11397">
              <a:spcBef>
                <a:spcPts val="81"/>
              </a:spcBef>
            </a:pPr>
            <a:r>
              <a:rPr sz="1000" spc="-9" dirty="0">
                <a:solidFill>
                  <a:srgbClr val="31319A"/>
                </a:solidFill>
                <a:latin typeface="Times New Roman"/>
                <a:cs typeface="Times New Roman"/>
              </a:rPr>
              <a:t>8-Sep-12</a:t>
            </a:r>
            <a:endParaRPr sz="1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490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6097" y="144246"/>
            <a:ext cx="3352800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-476" dirty="0"/>
              <a:t>S</a:t>
            </a:r>
            <a:r>
              <a:rPr lang="en-US" sz="2400" spc="-476" dirty="0"/>
              <a:t>  </a:t>
            </a:r>
            <a:r>
              <a:rPr sz="2400" spc="-476" dirty="0"/>
              <a:t>F</a:t>
            </a:r>
            <a:r>
              <a:rPr lang="en-US" sz="2400" spc="-476" dirty="0"/>
              <a:t>  </a:t>
            </a:r>
            <a:r>
              <a:rPr sz="2400" spc="-476" dirty="0"/>
              <a:t>C </a:t>
            </a:r>
            <a:r>
              <a:rPr lang="en-US" sz="2400" spc="-476" dirty="0"/>
              <a:t>    </a:t>
            </a:r>
            <a:r>
              <a:rPr sz="2400" spc="-108" dirty="0"/>
              <a:t>Program</a:t>
            </a:r>
            <a:r>
              <a:rPr sz="2400" spc="-102" dirty="0"/>
              <a:t> </a:t>
            </a:r>
            <a:r>
              <a:rPr sz="2400" spc="-49" dirty="0"/>
              <a:t>Editor</a:t>
            </a:r>
            <a:r>
              <a:rPr lang="en-US" sz="2400" spc="-49" dirty="0"/>
              <a:t>:</a:t>
            </a:r>
            <a:endParaRPr sz="2400" spc="-49" dirty="0"/>
          </a:p>
        </p:txBody>
      </p:sp>
      <p:sp>
        <p:nvSpPr>
          <p:cNvPr id="3" name="object 3"/>
          <p:cNvSpPr/>
          <p:nvPr/>
        </p:nvSpPr>
        <p:spPr>
          <a:xfrm>
            <a:off x="1686097" y="703282"/>
            <a:ext cx="8789324" cy="5923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9513" y="2046642"/>
            <a:ext cx="1398155" cy="301438"/>
          </a:xfrm>
          <a:custGeom>
            <a:avLst/>
            <a:gdLst/>
            <a:ahLst/>
            <a:cxnLst/>
            <a:rect l="l" t="t" r="r" b="b"/>
            <a:pathLst>
              <a:path w="1537970" h="341630">
                <a:moveTo>
                  <a:pt x="769619" y="0"/>
                </a:moveTo>
                <a:lnTo>
                  <a:pt x="695477" y="779"/>
                </a:lnTo>
                <a:lnTo>
                  <a:pt x="623333" y="3069"/>
                </a:lnTo>
                <a:lnTo>
                  <a:pt x="553511" y="6800"/>
                </a:lnTo>
                <a:lnTo>
                  <a:pt x="486331" y="11901"/>
                </a:lnTo>
                <a:lnTo>
                  <a:pt x="422116" y="18301"/>
                </a:lnTo>
                <a:lnTo>
                  <a:pt x="361188" y="25930"/>
                </a:lnTo>
                <a:lnTo>
                  <a:pt x="303869" y="34716"/>
                </a:lnTo>
                <a:lnTo>
                  <a:pt x="250481" y="44589"/>
                </a:lnTo>
                <a:lnTo>
                  <a:pt x="201345" y="55478"/>
                </a:lnTo>
                <a:lnTo>
                  <a:pt x="156784" y="67312"/>
                </a:lnTo>
                <a:lnTo>
                  <a:pt x="117120" y="80022"/>
                </a:lnTo>
                <a:lnTo>
                  <a:pt x="53770" y="107782"/>
                </a:lnTo>
                <a:lnTo>
                  <a:pt x="13872" y="138192"/>
                </a:lnTo>
                <a:lnTo>
                  <a:pt x="0" y="170687"/>
                </a:lnTo>
                <a:lnTo>
                  <a:pt x="3521" y="187160"/>
                </a:lnTo>
                <a:lnTo>
                  <a:pt x="30729" y="218684"/>
                </a:lnTo>
                <a:lnTo>
                  <a:pt x="82675" y="247840"/>
                </a:lnTo>
                <a:lnTo>
                  <a:pt x="156784" y="274063"/>
                </a:lnTo>
                <a:lnTo>
                  <a:pt x="201345" y="285897"/>
                </a:lnTo>
                <a:lnTo>
                  <a:pt x="250481" y="296786"/>
                </a:lnTo>
                <a:lnTo>
                  <a:pt x="303869" y="306659"/>
                </a:lnTo>
                <a:lnTo>
                  <a:pt x="361188" y="315445"/>
                </a:lnTo>
                <a:lnTo>
                  <a:pt x="422116" y="323074"/>
                </a:lnTo>
                <a:lnTo>
                  <a:pt x="486331" y="329474"/>
                </a:lnTo>
                <a:lnTo>
                  <a:pt x="553511" y="334575"/>
                </a:lnTo>
                <a:lnTo>
                  <a:pt x="623333" y="338306"/>
                </a:lnTo>
                <a:lnTo>
                  <a:pt x="695477" y="340596"/>
                </a:lnTo>
                <a:lnTo>
                  <a:pt x="769619" y="341375"/>
                </a:lnTo>
                <a:lnTo>
                  <a:pt x="843509" y="340596"/>
                </a:lnTo>
                <a:lnTo>
                  <a:pt x="915428" y="338306"/>
                </a:lnTo>
                <a:lnTo>
                  <a:pt x="985055" y="334575"/>
                </a:lnTo>
                <a:lnTo>
                  <a:pt x="1052065" y="329474"/>
                </a:lnTo>
                <a:lnTo>
                  <a:pt x="1116135" y="323074"/>
                </a:lnTo>
                <a:lnTo>
                  <a:pt x="1176940" y="315445"/>
                </a:lnTo>
                <a:lnTo>
                  <a:pt x="1234156" y="306659"/>
                </a:lnTo>
                <a:lnTo>
                  <a:pt x="1287461" y="296786"/>
                </a:lnTo>
                <a:lnTo>
                  <a:pt x="1336529" y="285897"/>
                </a:lnTo>
                <a:lnTo>
                  <a:pt x="1381037" y="274063"/>
                </a:lnTo>
                <a:lnTo>
                  <a:pt x="1420662" y="261353"/>
                </a:lnTo>
                <a:lnTo>
                  <a:pt x="1483964" y="233593"/>
                </a:lnTo>
                <a:lnTo>
                  <a:pt x="1523846" y="203183"/>
                </a:lnTo>
                <a:lnTo>
                  <a:pt x="1537715" y="170687"/>
                </a:lnTo>
                <a:lnTo>
                  <a:pt x="1534194" y="154215"/>
                </a:lnTo>
                <a:lnTo>
                  <a:pt x="1506995" y="122691"/>
                </a:lnTo>
                <a:lnTo>
                  <a:pt x="1455079" y="93535"/>
                </a:lnTo>
                <a:lnTo>
                  <a:pt x="1381037" y="67312"/>
                </a:lnTo>
                <a:lnTo>
                  <a:pt x="1336529" y="55478"/>
                </a:lnTo>
                <a:lnTo>
                  <a:pt x="1287461" y="44589"/>
                </a:lnTo>
                <a:lnTo>
                  <a:pt x="1234156" y="34716"/>
                </a:lnTo>
                <a:lnTo>
                  <a:pt x="1176940" y="25930"/>
                </a:lnTo>
                <a:lnTo>
                  <a:pt x="1116135" y="18301"/>
                </a:lnTo>
                <a:lnTo>
                  <a:pt x="1052065" y="11901"/>
                </a:lnTo>
                <a:lnTo>
                  <a:pt x="985055" y="6800"/>
                </a:lnTo>
                <a:lnTo>
                  <a:pt x="915428" y="3069"/>
                </a:lnTo>
                <a:lnTo>
                  <a:pt x="843509" y="779"/>
                </a:lnTo>
                <a:lnTo>
                  <a:pt x="769619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390206" y="2214730"/>
            <a:ext cx="2327564" cy="1001806"/>
          </a:xfrm>
          <a:custGeom>
            <a:avLst/>
            <a:gdLst/>
            <a:ahLst/>
            <a:cxnLst/>
            <a:rect l="l" t="t" r="r" b="b"/>
            <a:pathLst>
              <a:path w="2560320" h="1135379">
                <a:moveTo>
                  <a:pt x="2487151" y="1090390"/>
                </a:moveTo>
                <a:lnTo>
                  <a:pt x="6096" y="0"/>
                </a:lnTo>
                <a:lnTo>
                  <a:pt x="0" y="13716"/>
                </a:lnTo>
                <a:lnTo>
                  <a:pt x="2481106" y="1104128"/>
                </a:lnTo>
                <a:lnTo>
                  <a:pt x="2487151" y="1090390"/>
                </a:lnTo>
                <a:close/>
              </a:path>
              <a:path w="2560320" h="1135379">
                <a:moveTo>
                  <a:pt x="2499360" y="1133806"/>
                </a:moveTo>
                <a:lnTo>
                  <a:pt x="2499360" y="1095756"/>
                </a:lnTo>
                <a:lnTo>
                  <a:pt x="2493264" y="1109472"/>
                </a:lnTo>
                <a:lnTo>
                  <a:pt x="2481106" y="1104128"/>
                </a:lnTo>
                <a:lnTo>
                  <a:pt x="2467356" y="1135380"/>
                </a:lnTo>
                <a:lnTo>
                  <a:pt x="2499360" y="1133806"/>
                </a:lnTo>
                <a:close/>
              </a:path>
              <a:path w="2560320" h="1135379">
                <a:moveTo>
                  <a:pt x="2499360" y="1095756"/>
                </a:moveTo>
                <a:lnTo>
                  <a:pt x="2487151" y="1090390"/>
                </a:lnTo>
                <a:lnTo>
                  <a:pt x="2481106" y="1104128"/>
                </a:lnTo>
                <a:lnTo>
                  <a:pt x="2493264" y="1109472"/>
                </a:lnTo>
                <a:lnTo>
                  <a:pt x="2499360" y="1095756"/>
                </a:lnTo>
                <a:close/>
              </a:path>
              <a:path w="2560320" h="1135379">
                <a:moveTo>
                  <a:pt x="2560320" y="1130808"/>
                </a:moveTo>
                <a:lnTo>
                  <a:pt x="2500884" y="1059180"/>
                </a:lnTo>
                <a:lnTo>
                  <a:pt x="2487151" y="1090390"/>
                </a:lnTo>
                <a:lnTo>
                  <a:pt x="2499360" y="1095756"/>
                </a:lnTo>
                <a:lnTo>
                  <a:pt x="2499360" y="1133806"/>
                </a:lnTo>
                <a:lnTo>
                  <a:pt x="2560320" y="11308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493327" y="2938182"/>
            <a:ext cx="785668" cy="705971"/>
          </a:xfrm>
          <a:custGeom>
            <a:avLst/>
            <a:gdLst/>
            <a:ahLst/>
            <a:cxnLst/>
            <a:rect l="l" t="t" r="r" b="b"/>
            <a:pathLst>
              <a:path w="864235" h="800100">
                <a:moveTo>
                  <a:pt x="432815" y="0"/>
                </a:moveTo>
                <a:lnTo>
                  <a:pt x="382297" y="2679"/>
                </a:lnTo>
                <a:lnTo>
                  <a:pt x="333502" y="10521"/>
                </a:lnTo>
                <a:lnTo>
                  <a:pt x="286753" y="23228"/>
                </a:lnTo>
                <a:lnTo>
                  <a:pt x="242373" y="40503"/>
                </a:lnTo>
                <a:lnTo>
                  <a:pt x="200686" y="62051"/>
                </a:lnTo>
                <a:lnTo>
                  <a:pt x="162014" y="87574"/>
                </a:lnTo>
                <a:lnTo>
                  <a:pt x="126682" y="116776"/>
                </a:lnTo>
                <a:lnTo>
                  <a:pt x="95012" y="149360"/>
                </a:lnTo>
                <a:lnTo>
                  <a:pt x="67327" y="185031"/>
                </a:lnTo>
                <a:lnTo>
                  <a:pt x="43951" y="223490"/>
                </a:lnTo>
                <a:lnTo>
                  <a:pt x="25207" y="264442"/>
                </a:lnTo>
                <a:lnTo>
                  <a:pt x="11418" y="307590"/>
                </a:lnTo>
                <a:lnTo>
                  <a:pt x="2908" y="352637"/>
                </a:lnTo>
                <a:lnTo>
                  <a:pt x="0" y="399287"/>
                </a:lnTo>
                <a:lnTo>
                  <a:pt x="2908" y="445960"/>
                </a:lnTo>
                <a:lnTo>
                  <a:pt x="11418" y="491070"/>
                </a:lnTo>
                <a:lnTo>
                  <a:pt x="25207" y="534313"/>
                </a:lnTo>
                <a:lnTo>
                  <a:pt x="43951" y="575387"/>
                </a:lnTo>
                <a:lnTo>
                  <a:pt x="67327" y="613989"/>
                </a:lnTo>
                <a:lnTo>
                  <a:pt x="95012" y="649814"/>
                </a:lnTo>
                <a:lnTo>
                  <a:pt x="126682" y="682561"/>
                </a:lnTo>
                <a:lnTo>
                  <a:pt x="162014" y="711925"/>
                </a:lnTo>
                <a:lnTo>
                  <a:pt x="200686" y="737604"/>
                </a:lnTo>
                <a:lnTo>
                  <a:pt x="242373" y="759294"/>
                </a:lnTo>
                <a:lnTo>
                  <a:pt x="286753" y="776691"/>
                </a:lnTo>
                <a:lnTo>
                  <a:pt x="333502" y="789494"/>
                </a:lnTo>
                <a:lnTo>
                  <a:pt x="382297" y="797397"/>
                </a:lnTo>
                <a:lnTo>
                  <a:pt x="432815" y="800099"/>
                </a:lnTo>
                <a:lnTo>
                  <a:pt x="483030" y="797397"/>
                </a:lnTo>
                <a:lnTo>
                  <a:pt x="531564" y="789494"/>
                </a:lnTo>
                <a:lnTo>
                  <a:pt x="578093" y="776691"/>
                </a:lnTo>
                <a:lnTo>
                  <a:pt x="622289" y="759294"/>
                </a:lnTo>
                <a:lnTo>
                  <a:pt x="663826" y="737604"/>
                </a:lnTo>
                <a:lnTo>
                  <a:pt x="702377" y="711925"/>
                </a:lnTo>
                <a:lnTo>
                  <a:pt x="737615" y="682561"/>
                </a:lnTo>
                <a:lnTo>
                  <a:pt x="769215" y="649814"/>
                </a:lnTo>
                <a:lnTo>
                  <a:pt x="796849" y="613989"/>
                </a:lnTo>
                <a:lnTo>
                  <a:pt x="820191" y="575387"/>
                </a:lnTo>
                <a:lnTo>
                  <a:pt x="838915" y="534313"/>
                </a:lnTo>
                <a:lnTo>
                  <a:pt x="852693" y="491070"/>
                </a:lnTo>
                <a:lnTo>
                  <a:pt x="861199" y="445960"/>
                </a:lnTo>
                <a:lnTo>
                  <a:pt x="864107" y="399287"/>
                </a:lnTo>
                <a:lnTo>
                  <a:pt x="861199" y="352637"/>
                </a:lnTo>
                <a:lnTo>
                  <a:pt x="852693" y="307590"/>
                </a:lnTo>
                <a:lnTo>
                  <a:pt x="838915" y="264442"/>
                </a:lnTo>
                <a:lnTo>
                  <a:pt x="820191" y="223490"/>
                </a:lnTo>
                <a:lnTo>
                  <a:pt x="796849" y="185031"/>
                </a:lnTo>
                <a:lnTo>
                  <a:pt x="769215" y="149360"/>
                </a:lnTo>
                <a:lnTo>
                  <a:pt x="737615" y="116776"/>
                </a:lnTo>
                <a:lnTo>
                  <a:pt x="702377" y="87574"/>
                </a:lnTo>
                <a:lnTo>
                  <a:pt x="663826" y="62051"/>
                </a:lnTo>
                <a:lnTo>
                  <a:pt x="622289" y="40503"/>
                </a:lnTo>
                <a:lnTo>
                  <a:pt x="578093" y="23228"/>
                </a:lnTo>
                <a:lnTo>
                  <a:pt x="531564" y="10521"/>
                </a:lnTo>
                <a:lnTo>
                  <a:pt x="483030" y="2679"/>
                </a:lnTo>
                <a:lnTo>
                  <a:pt x="432815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631277" y="2916666"/>
            <a:ext cx="4915593" cy="2169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299365" y="4714539"/>
            <a:ext cx="789709" cy="338978"/>
          </a:xfrm>
          <a:custGeom>
            <a:avLst/>
            <a:gdLst/>
            <a:ahLst/>
            <a:cxnLst/>
            <a:rect l="l" t="t" r="r" b="b"/>
            <a:pathLst>
              <a:path w="868679" h="384175">
                <a:moveTo>
                  <a:pt x="434339" y="0"/>
                </a:moveTo>
                <a:lnTo>
                  <a:pt x="370294" y="2102"/>
                </a:lnTo>
                <a:lnTo>
                  <a:pt x="309120" y="8202"/>
                </a:lnTo>
                <a:lnTo>
                  <a:pt x="251497" y="17992"/>
                </a:lnTo>
                <a:lnTo>
                  <a:pt x="198107" y="31162"/>
                </a:lnTo>
                <a:lnTo>
                  <a:pt x="149629" y="47403"/>
                </a:lnTo>
                <a:lnTo>
                  <a:pt x="106742" y="66405"/>
                </a:lnTo>
                <a:lnTo>
                  <a:pt x="70129" y="87860"/>
                </a:lnTo>
                <a:lnTo>
                  <a:pt x="18439" y="136892"/>
                </a:lnTo>
                <a:lnTo>
                  <a:pt x="0" y="192023"/>
                </a:lnTo>
                <a:lnTo>
                  <a:pt x="4723" y="220541"/>
                </a:lnTo>
                <a:lnTo>
                  <a:pt x="40467" y="273248"/>
                </a:lnTo>
                <a:lnTo>
                  <a:pt x="106742" y="318260"/>
                </a:lnTo>
                <a:lnTo>
                  <a:pt x="149629" y="337160"/>
                </a:lnTo>
                <a:lnTo>
                  <a:pt x="198107" y="353270"/>
                </a:lnTo>
                <a:lnTo>
                  <a:pt x="251497" y="366302"/>
                </a:lnTo>
                <a:lnTo>
                  <a:pt x="309120" y="375968"/>
                </a:lnTo>
                <a:lnTo>
                  <a:pt x="370294" y="381980"/>
                </a:lnTo>
                <a:lnTo>
                  <a:pt x="434339" y="384047"/>
                </a:lnTo>
                <a:lnTo>
                  <a:pt x="498729" y="381980"/>
                </a:lnTo>
                <a:lnTo>
                  <a:pt x="560116" y="375968"/>
                </a:lnTo>
                <a:lnTo>
                  <a:pt x="617841" y="366302"/>
                </a:lnTo>
                <a:lnTo>
                  <a:pt x="671245" y="353270"/>
                </a:lnTo>
                <a:lnTo>
                  <a:pt x="719669" y="337160"/>
                </a:lnTo>
                <a:lnTo>
                  <a:pt x="762452" y="318260"/>
                </a:lnTo>
                <a:lnTo>
                  <a:pt x="798935" y="296860"/>
                </a:lnTo>
                <a:lnTo>
                  <a:pt x="850364" y="247712"/>
                </a:lnTo>
                <a:lnTo>
                  <a:pt x="868679" y="192023"/>
                </a:lnTo>
                <a:lnTo>
                  <a:pt x="863991" y="163850"/>
                </a:lnTo>
                <a:lnTo>
                  <a:pt x="828459" y="111459"/>
                </a:lnTo>
                <a:lnTo>
                  <a:pt x="762452" y="66405"/>
                </a:lnTo>
                <a:lnTo>
                  <a:pt x="719669" y="47403"/>
                </a:lnTo>
                <a:lnTo>
                  <a:pt x="671245" y="31162"/>
                </a:lnTo>
                <a:lnTo>
                  <a:pt x="617841" y="17992"/>
                </a:lnTo>
                <a:lnTo>
                  <a:pt x="560116" y="8202"/>
                </a:lnTo>
                <a:lnTo>
                  <a:pt x="498729" y="2102"/>
                </a:lnTo>
                <a:lnTo>
                  <a:pt x="434339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699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6097" y="170866"/>
            <a:ext cx="3190703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-476" dirty="0"/>
              <a:t>S</a:t>
            </a:r>
            <a:r>
              <a:rPr lang="en-US" sz="2400" spc="-476" dirty="0"/>
              <a:t>  </a:t>
            </a:r>
            <a:r>
              <a:rPr sz="2400" spc="-476" dirty="0"/>
              <a:t>F</a:t>
            </a:r>
            <a:r>
              <a:rPr lang="en-US" sz="2400" spc="-476" dirty="0"/>
              <a:t> </a:t>
            </a:r>
            <a:r>
              <a:rPr sz="2400" spc="-476" dirty="0"/>
              <a:t>C </a:t>
            </a:r>
            <a:r>
              <a:rPr lang="en-US" sz="2400" spc="-476" dirty="0"/>
              <a:t>   </a:t>
            </a:r>
            <a:r>
              <a:rPr sz="2400" spc="-108" dirty="0"/>
              <a:t>Program</a:t>
            </a:r>
            <a:r>
              <a:rPr sz="2400" spc="-102" dirty="0"/>
              <a:t> </a:t>
            </a:r>
            <a:r>
              <a:rPr sz="2400" spc="-49" dirty="0"/>
              <a:t>Editor</a:t>
            </a:r>
            <a:r>
              <a:rPr lang="en-US" sz="2400" spc="-49" dirty="0"/>
              <a:t>:</a:t>
            </a:r>
            <a:endParaRPr sz="2400" spc="-49" dirty="0"/>
          </a:p>
        </p:txBody>
      </p:sp>
      <p:sp>
        <p:nvSpPr>
          <p:cNvPr id="3" name="object 3"/>
          <p:cNvSpPr/>
          <p:nvPr/>
        </p:nvSpPr>
        <p:spPr>
          <a:xfrm>
            <a:off x="1686097" y="703282"/>
            <a:ext cx="8789324" cy="5923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176550" y="2860188"/>
            <a:ext cx="759691" cy="327212"/>
          </a:xfrm>
          <a:custGeom>
            <a:avLst/>
            <a:gdLst/>
            <a:ahLst/>
            <a:cxnLst/>
            <a:rect l="l" t="t" r="r" b="b"/>
            <a:pathLst>
              <a:path w="835660" h="370839">
                <a:moveTo>
                  <a:pt x="417575" y="0"/>
                </a:moveTo>
                <a:lnTo>
                  <a:pt x="355638" y="1993"/>
                </a:lnTo>
                <a:lnTo>
                  <a:pt x="296599" y="7786"/>
                </a:lnTo>
                <a:lnTo>
                  <a:pt x="241091" y="17096"/>
                </a:lnTo>
                <a:lnTo>
                  <a:pt x="189747" y="29641"/>
                </a:lnTo>
                <a:lnTo>
                  <a:pt x="143198" y="45141"/>
                </a:lnTo>
                <a:lnTo>
                  <a:pt x="102077" y="63314"/>
                </a:lnTo>
                <a:lnTo>
                  <a:pt x="67014" y="83877"/>
                </a:lnTo>
                <a:lnTo>
                  <a:pt x="17596" y="131049"/>
                </a:lnTo>
                <a:lnTo>
                  <a:pt x="0" y="184403"/>
                </a:lnTo>
                <a:lnTo>
                  <a:pt x="4504" y="211748"/>
                </a:lnTo>
                <a:lnTo>
                  <a:pt x="38643" y="262536"/>
                </a:lnTo>
                <a:lnTo>
                  <a:pt x="102077" y="306152"/>
                </a:lnTo>
                <a:lnTo>
                  <a:pt x="143198" y="324531"/>
                </a:lnTo>
                <a:lnTo>
                  <a:pt x="189747" y="340232"/>
                </a:lnTo>
                <a:lnTo>
                  <a:pt x="241091" y="352957"/>
                </a:lnTo>
                <a:lnTo>
                  <a:pt x="296599" y="362413"/>
                </a:lnTo>
                <a:lnTo>
                  <a:pt x="355638" y="368303"/>
                </a:lnTo>
                <a:lnTo>
                  <a:pt x="417575" y="370331"/>
                </a:lnTo>
                <a:lnTo>
                  <a:pt x="479170" y="368303"/>
                </a:lnTo>
                <a:lnTo>
                  <a:pt x="537996" y="362413"/>
                </a:lnTo>
                <a:lnTo>
                  <a:pt x="593400" y="352957"/>
                </a:lnTo>
                <a:lnTo>
                  <a:pt x="644730" y="340232"/>
                </a:lnTo>
                <a:lnTo>
                  <a:pt x="691334" y="324531"/>
                </a:lnTo>
                <a:lnTo>
                  <a:pt x="732559" y="306152"/>
                </a:lnTo>
                <a:lnTo>
                  <a:pt x="767752" y="285388"/>
                </a:lnTo>
                <a:lnTo>
                  <a:pt x="817431" y="237891"/>
                </a:lnTo>
                <a:lnTo>
                  <a:pt x="835151" y="184403"/>
                </a:lnTo>
                <a:lnTo>
                  <a:pt x="830613" y="157094"/>
                </a:lnTo>
                <a:lnTo>
                  <a:pt x="796260" y="106549"/>
                </a:lnTo>
                <a:lnTo>
                  <a:pt x="732559" y="63314"/>
                </a:lnTo>
                <a:lnTo>
                  <a:pt x="691334" y="45141"/>
                </a:lnTo>
                <a:lnTo>
                  <a:pt x="644730" y="29641"/>
                </a:lnTo>
                <a:lnTo>
                  <a:pt x="593400" y="17096"/>
                </a:lnTo>
                <a:lnTo>
                  <a:pt x="537996" y="7786"/>
                </a:lnTo>
                <a:lnTo>
                  <a:pt x="479170" y="1993"/>
                </a:lnTo>
                <a:lnTo>
                  <a:pt x="417575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829993" y="2103120"/>
            <a:ext cx="2077027" cy="744071"/>
          </a:xfrm>
          <a:custGeom>
            <a:avLst/>
            <a:gdLst/>
            <a:ahLst/>
            <a:cxnLst/>
            <a:rect l="l" t="t" r="r" b="b"/>
            <a:pathLst>
              <a:path w="2284729" h="843280">
                <a:moveTo>
                  <a:pt x="0" y="0"/>
                </a:moveTo>
                <a:lnTo>
                  <a:pt x="0" y="842771"/>
                </a:lnTo>
                <a:lnTo>
                  <a:pt x="2284475" y="842771"/>
                </a:lnTo>
                <a:lnTo>
                  <a:pt x="2284475" y="0"/>
                </a:lnTo>
                <a:lnTo>
                  <a:pt x="0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929744" y="2151079"/>
            <a:ext cx="1890568" cy="602798"/>
          </a:xfrm>
          <a:prstGeom prst="rect">
            <a:avLst/>
          </a:prstGeom>
        </p:spPr>
        <p:txBody>
          <a:bodyPr vert="horz" wrap="square" lIns="0" tIns="20515" rIns="0" bIns="0" rtlCol="0">
            <a:spAutoFit/>
          </a:bodyPr>
          <a:lstStyle/>
          <a:p>
            <a:pPr marR="4559" indent="-570" algn="just">
              <a:lnSpc>
                <a:spcPct val="96700"/>
              </a:lnSpc>
              <a:spcBef>
                <a:spcPts val="162"/>
              </a:spcBef>
            </a:pP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Starting </a:t>
            </a:r>
            <a:r>
              <a:rPr sz="1300" spc="4" dirty="0">
                <a:solidFill>
                  <a:srgbClr val="3131CD"/>
                </a:solidFill>
                <a:latin typeface="Cambria"/>
                <a:cs typeface="Cambria"/>
              </a:rPr>
              <a:t>Step comes  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with</a:t>
            </a:r>
            <a:r>
              <a:rPr sz="1300" spc="301" dirty="0">
                <a:solidFill>
                  <a:srgbClr val="3131CD"/>
                </a:solidFill>
                <a:latin typeface="Cambria"/>
                <a:cs typeface="Cambria"/>
              </a:rPr>
              <a:t> </a:t>
            </a:r>
            <a:r>
              <a:rPr sz="1300" spc="4" dirty="0">
                <a:solidFill>
                  <a:srgbClr val="3131CD"/>
                </a:solidFill>
                <a:latin typeface="Cambria"/>
                <a:cs typeface="Cambria"/>
              </a:rPr>
              <a:t>the SFC Program  Name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 automatically</a:t>
            </a:r>
            <a:endParaRPr sz="1300" dirty="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77692" y="2052021"/>
            <a:ext cx="734291" cy="461682"/>
          </a:xfrm>
          <a:custGeom>
            <a:avLst/>
            <a:gdLst/>
            <a:ahLst/>
            <a:cxnLst/>
            <a:rect l="l" t="t" r="r" b="b"/>
            <a:pathLst>
              <a:path w="807720" h="523239">
                <a:moveTo>
                  <a:pt x="91440" y="9144"/>
                </a:moveTo>
                <a:lnTo>
                  <a:pt x="0" y="0"/>
                </a:lnTo>
                <a:lnTo>
                  <a:pt x="47244" y="79248"/>
                </a:lnTo>
                <a:lnTo>
                  <a:pt x="54864" y="67161"/>
                </a:lnTo>
                <a:lnTo>
                  <a:pt x="54864" y="42672"/>
                </a:lnTo>
                <a:lnTo>
                  <a:pt x="60960" y="30480"/>
                </a:lnTo>
                <a:lnTo>
                  <a:pt x="73077" y="38270"/>
                </a:lnTo>
                <a:lnTo>
                  <a:pt x="91440" y="9144"/>
                </a:lnTo>
                <a:close/>
              </a:path>
              <a:path w="807720" h="523239">
                <a:moveTo>
                  <a:pt x="73077" y="38270"/>
                </a:moveTo>
                <a:lnTo>
                  <a:pt x="60960" y="30480"/>
                </a:lnTo>
                <a:lnTo>
                  <a:pt x="54864" y="42672"/>
                </a:lnTo>
                <a:lnTo>
                  <a:pt x="65843" y="49744"/>
                </a:lnTo>
                <a:lnTo>
                  <a:pt x="73077" y="38270"/>
                </a:lnTo>
                <a:close/>
              </a:path>
              <a:path w="807720" h="523239">
                <a:moveTo>
                  <a:pt x="65843" y="49744"/>
                </a:moveTo>
                <a:lnTo>
                  <a:pt x="54864" y="42672"/>
                </a:lnTo>
                <a:lnTo>
                  <a:pt x="54864" y="67161"/>
                </a:lnTo>
                <a:lnTo>
                  <a:pt x="65843" y="49744"/>
                </a:lnTo>
                <a:close/>
              </a:path>
              <a:path w="807720" h="523239">
                <a:moveTo>
                  <a:pt x="807720" y="510540"/>
                </a:moveTo>
                <a:lnTo>
                  <a:pt x="73077" y="38270"/>
                </a:lnTo>
                <a:lnTo>
                  <a:pt x="65843" y="49744"/>
                </a:lnTo>
                <a:lnTo>
                  <a:pt x="800100" y="522732"/>
                </a:lnTo>
                <a:lnTo>
                  <a:pt x="807720" y="5105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41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4808" y="173945"/>
            <a:ext cx="1426096" cy="402759"/>
          </a:xfrm>
          <a:prstGeom prst="rect">
            <a:avLst/>
          </a:prstGeom>
        </p:spPr>
        <p:txBody>
          <a:bodyPr vert="horz" wrap="square" lIns="0" tIns="14816" rIns="0" bIns="0" rtlCol="0" anchor="ctr">
            <a:spAutoFit/>
          </a:bodyPr>
          <a:lstStyle/>
          <a:p>
            <a:pPr marL="11397">
              <a:spcBef>
                <a:spcPts val="117"/>
              </a:spcBef>
            </a:pPr>
            <a:r>
              <a:rPr sz="2800" spc="-49" dirty="0"/>
              <a:t>Overview</a:t>
            </a:r>
            <a:r>
              <a:rPr lang="en-US" sz="2800" spc="-49" dirty="0"/>
              <a:t>:</a:t>
            </a:r>
            <a:endParaRPr sz="2800" spc="-49" dirty="0"/>
          </a:p>
        </p:txBody>
      </p:sp>
      <p:sp>
        <p:nvSpPr>
          <p:cNvPr id="3" name="object 3"/>
          <p:cNvSpPr txBox="1"/>
          <p:nvPr/>
        </p:nvSpPr>
        <p:spPr>
          <a:xfrm>
            <a:off x="1834809" y="1008484"/>
            <a:ext cx="6967069" cy="4200629"/>
          </a:xfrm>
          <a:prstGeom prst="rect">
            <a:avLst/>
          </a:prstGeom>
        </p:spPr>
        <p:txBody>
          <a:bodyPr vert="horz" wrap="square" lIns="0" tIns="112260" rIns="0" bIns="0" rtlCol="0">
            <a:spAutoFit/>
          </a:bodyPr>
          <a:lstStyle/>
          <a:p>
            <a:pPr marL="350457" indent="-339060">
              <a:spcBef>
                <a:spcPts val="884"/>
              </a:spcBef>
              <a:buChar char="•"/>
              <a:tabLst>
                <a:tab pos="350457" algn="l"/>
                <a:tab pos="351027" algn="l"/>
              </a:tabLst>
            </a:pPr>
            <a:r>
              <a:rPr sz="2000" spc="-121" dirty="0">
                <a:latin typeface="Arial"/>
                <a:cs typeface="Arial"/>
              </a:rPr>
              <a:t>Two </a:t>
            </a:r>
            <a:r>
              <a:rPr sz="2000" spc="-22" dirty="0">
                <a:latin typeface="Arial"/>
                <a:cs typeface="Arial"/>
              </a:rPr>
              <a:t>motion </a:t>
            </a:r>
            <a:r>
              <a:rPr sz="2000" spc="-305" dirty="0">
                <a:latin typeface="Arial"/>
                <a:cs typeface="Arial"/>
              </a:rPr>
              <a:t>CPUs </a:t>
            </a:r>
            <a:r>
              <a:rPr sz="2000" spc="-22" dirty="0">
                <a:latin typeface="Arial"/>
                <a:cs typeface="Arial"/>
              </a:rPr>
              <a:t>: </a:t>
            </a:r>
            <a:r>
              <a:rPr sz="2000" spc="-228" dirty="0">
                <a:latin typeface="Arial"/>
                <a:cs typeface="Arial"/>
              </a:rPr>
              <a:t>Q172DCPU </a:t>
            </a:r>
            <a:r>
              <a:rPr sz="2000" spc="45" dirty="0">
                <a:latin typeface="Arial"/>
                <a:cs typeface="Arial"/>
              </a:rPr>
              <a:t>&amp;</a:t>
            </a:r>
            <a:r>
              <a:rPr sz="2000" spc="-422" dirty="0">
                <a:latin typeface="Arial"/>
                <a:cs typeface="Arial"/>
              </a:rPr>
              <a:t> </a:t>
            </a:r>
            <a:r>
              <a:rPr sz="2000" spc="-228" dirty="0">
                <a:latin typeface="Arial"/>
                <a:cs typeface="Arial"/>
              </a:rPr>
              <a:t>Q173DCPU</a:t>
            </a:r>
            <a:endParaRPr sz="2000" dirty="0">
              <a:latin typeface="Arial"/>
              <a:cs typeface="Arial"/>
            </a:endParaRPr>
          </a:p>
          <a:p>
            <a:pPr marL="350457" indent="-339060">
              <a:spcBef>
                <a:spcPts val="794"/>
              </a:spcBef>
              <a:buChar char="•"/>
              <a:tabLst>
                <a:tab pos="350457" algn="l"/>
                <a:tab pos="351027" algn="l"/>
              </a:tabLst>
            </a:pPr>
            <a:r>
              <a:rPr sz="2000" spc="-166" dirty="0">
                <a:latin typeface="Arial"/>
                <a:cs typeface="Arial"/>
              </a:rPr>
              <a:t>Q172D </a:t>
            </a:r>
            <a:r>
              <a:rPr sz="2000" spc="-323" dirty="0">
                <a:latin typeface="Arial"/>
                <a:cs typeface="Arial"/>
              </a:rPr>
              <a:t>CPU </a:t>
            </a:r>
            <a:r>
              <a:rPr sz="2000" spc="-22" dirty="0">
                <a:latin typeface="Arial"/>
                <a:cs typeface="Arial"/>
              </a:rPr>
              <a:t>: </a:t>
            </a:r>
            <a:r>
              <a:rPr sz="2000" spc="-108" dirty="0">
                <a:latin typeface="Arial"/>
                <a:cs typeface="Arial"/>
              </a:rPr>
              <a:t>8 </a:t>
            </a:r>
            <a:r>
              <a:rPr sz="2000" spc="-183" dirty="0">
                <a:latin typeface="Arial"/>
                <a:cs typeface="Arial"/>
              </a:rPr>
              <a:t>axes</a:t>
            </a:r>
            <a:r>
              <a:rPr sz="2000" spc="-367" dirty="0">
                <a:latin typeface="Arial"/>
                <a:cs typeface="Arial"/>
              </a:rPr>
              <a:t> </a:t>
            </a:r>
            <a:r>
              <a:rPr lang="en-US" sz="2000" spc="-367" dirty="0">
                <a:latin typeface="Arial"/>
                <a:cs typeface="Arial"/>
              </a:rPr>
              <a:t>  </a:t>
            </a:r>
            <a:r>
              <a:rPr sz="2000" spc="-27" dirty="0">
                <a:latin typeface="Arial"/>
                <a:cs typeface="Arial"/>
              </a:rPr>
              <a:t>control</a:t>
            </a:r>
            <a:endParaRPr sz="2000" dirty="0">
              <a:latin typeface="Arial"/>
              <a:cs typeface="Arial"/>
            </a:endParaRPr>
          </a:p>
          <a:p>
            <a:pPr marL="350457" indent="-339060">
              <a:spcBef>
                <a:spcPts val="808"/>
              </a:spcBef>
              <a:buChar char="•"/>
              <a:tabLst>
                <a:tab pos="350457" algn="l"/>
                <a:tab pos="351027" algn="l"/>
              </a:tabLst>
            </a:pPr>
            <a:r>
              <a:rPr sz="2000" spc="-166" dirty="0">
                <a:latin typeface="Arial"/>
                <a:cs typeface="Arial"/>
              </a:rPr>
              <a:t>Q173D </a:t>
            </a:r>
            <a:r>
              <a:rPr sz="2000" spc="-323" dirty="0">
                <a:latin typeface="Arial"/>
                <a:cs typeface="Arial"/>
              </a:rPr>
              <a:t>CPU </a:t>
            </a:r>
            <a:r>
              <a:rPr sz="2000" spc="-22" dirty="0">
                <a:latin typeface="Arial"/>
                <a:cs typeface="Arial"/>
              </a:rPr>
              <a:t>: </a:t>
            </a:r>
            <a:r>
              <a:rPr sz="2000" spc="-112" dirty="0">
                <a:latin typeface="Arial"/>
                <a:cs typeface="Arial"/>
              </a:rPr>
              <a:t>32 </a:t>
            </a:r>
            <a:r>
              <a:rPr sz="2000" spc="-183" dirty="0">
                <a:latin typeface="Arial"/>
                <a:cs typeface="Arial"/>
              </a:rPr>
              <a:t>axes</a:t>
            </a:r>
            <a:r>
              <a:rPr sz="2000" spc="-363" dirty="0">
                <a:latin typeface="Arial"/>
                <a:cs typeface="Arial"/>
              </a:rPr>
              <a:t> </a:t>
            </a:r>
            <a:r>
              <a:rPr lang="en-US" sz="2000" spc="-363" dirty="0">
                <a:latin typeface="Arial"/>
                <a:cs typeface="Arial"/>
              </a:rPr>
              <a:t>  </a:t>
            </a:r>
            <a:r>
              <a:rPr sz="2000" spc="-27" dirty="0">
                <a:latin typeface="Arial"/>
                <a:cs typeface="Arial"/>
              </a:rPr>
              <a:t>control</a:t>
            </a:r>
            <a:endParaRPr sz="2000" dirty="0">
              <a:latin typeface="Arial"/>
              <a:cs typeface="Arial"/>
            </a:endParaRPr>
          </a:p>
          <a:p>
            <a:pPr marL="350457" marR="5698" indent="-339060">
              <a:lnSpc>
                <a:spcPct val="100400"/>
              </a:lnSpc>
              <a:spcBef>
                <a:spcPts val="799"/>
              </a:spcBef>
              <a:buChar char="•"/>
              <a:tabLst>
                <a:tab pos="350457" algn="l"/>
                <a:tab pos="351027" algn="l"/>
                <a:tab pos="1824656" algn="l"/>
                <a:tab pos="2775165" algn="l"/>
                <a:tab pos="3915432" algn="l"/>
                <a:tab pos="4665354" algn="l"/>
                <a:tab pos="5574833" algn="l"/>
                <a:tab pos="6358375" algn="l"/>
              </a:tabLst>
            </a:pPr>
            <a:r>
              <a:rPr sz="2000" spc="58" dirty="0">
                <a:latin typeface="Arial"/>
                <a:cs typeface="Arial"/>
              </a:rPr>
              <a:t>M</a:t>
            </a:r>
            <a:r>
              <a:rPr sz="2000" spc="-183" dirty="0">
                <a:latin typeface="Arial"/>
                <a:cs typeface="Arial"/>
              </a:rPr>
              <a:t>a</a:t>
            </a:r>
            <a:r>
              <a:rPr sz="2000" spc="-157" dirty="0">
                <a:latin typeface="Arial"/>
                <a:cs typeface="Arial"/>
              </a:rPr>
              <a:t>x</a:t>
            </a:r>
            <a:r>
              <a:rPr sz="2000" spc="13" dirty="0">
                <a:latin typeface="Arial"/>
                <a:cs typeface="Arial"/>
              </a:rPr>
              <a:t>i</a:t>
            </a:r>
            <a:r>
              <a:rPr sz="2000" spc="-76" dirty="0">
                <a:latin typeface="Arial"/>
                <a:cs typeface="Arial"/>
              </a:rPr>
              <a:t>m</a:t>
            </a:r>
            <a:r>
              <a:rPr sz="2000" spc="-63" dirty="0">
                <a:latin typeface="Arial"/>
                <a:cs typeface="Arial"/>
              </a:rPr>
              <a:t>u</a:t>
            </a:r>
            <a:r>
              <a:rPr sz="2000" spc="-67" dirty="0">
                <a:latin typeface="Arial"/>
                <a:cs typeface="Arial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292" dirty="0">
                <a:latin typeface="Arial"/>
                <a:cs typeface="Arial"/>
              </a:rPr>
              <a:t>T</a:t>
            </a:r>
            <a:r>
              <a:rPr sz="2000" spc="-63" dirty="0">
                <a:latin typeface="Arial"/>
                <a:cs typeface="Arial"/>
              </a:rPr>
              <a:t>h</a:t>
            </a:r>
            <a:r>
              <a:rPr sz="2000" spc="36" dirty="0">
                <a:latin typeface="Arial"/>
                <a:cs typeface="Arial"/>
              </a:rPr>
              <a:t>r</a:t>
            </a:r>
            <a:r>
              <a:rPr sz="2000" spc="-139" dirty="0">
                <a:latin typeface="Arial"/>
                <a:cs typeface="Arial"/>
              </a:rPr>
              <a:t>e</a:t>
            </a:r>
            <a:r>
              <a:rPr sz="2000" spc="-130" dirty="0">
                <a:latin typeface="Arial"/>
                <a:cs typeface="Arial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58" dirty="0">
                <a:latin typeface="Arial"/>
                <a:cs typeface="Arial"/>
              </a:rPr>
              <a:t>M</a:t>
            </a:r>
            <a:r>
              <a:rPr sz="2000" spc="-63" dirty="0">
                <a:latin typeface="Arial"/>
                <a:cs typeface="Arial"/>
              </a:rPr>
              <a:t>o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4" dirty="0">
                <a:latin typeface="Arial"/>
                <a:cs typeface="Arial"/>
              </a:rPr>
              <a:t>i</a:t>
            </a:r>
            <a:r>
              <a:rPr sz="2000" spc="-63" dirty="0">
                <a:latin typeface="Arial"/>
                <a:cs typeface="Arial"/>
              </a:rPr>
              <a:t>on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453" dirty="0">
                <a:latin typeface="Arial"/>
                <a:cs typeface="Arial"/>
              </a:rPr>
              <a:t>C</a:t>
            </a:r>
            <a:r>
              <a:rPr lang="en-US" sz="2000" spc="-453" dirty="0">
                <a:latin typeface="Arial"/>
                <a:cs typeface="Arial"/>
              </a:rPr>
              <a:t>    </a:t>
            </a:r>
            <a:r>
              <a:rPr sz="2000" spc="-345" dirty="0">
                <a:latin typeface="Arial"/>
                <a:cs typeface="Arial"/>
              </a:rPr>
              <a:t>P</a:t>
            </a:r>
            <a:r>
              <a:rPr lang="en-US" sz="2000" spc="-345" dirty="0">
                <a:latin typeface="Arial"/>
                <a:cs typeface="Arial"/>
              </a:rPr>
              <a:t> </a:t>
            </a:r>
            <a:r>
              <a:rPr sz="2000" spc="-179" dirty="0">
                <a:latin typeface="Arial"/>
                <a:cs typeface="Arial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183" dirty="0">
                <a:latin typeface="Arial"/>
                <a:cs typeface="Arial"/>
              </a:rPr>
              <a:t>a</a:t>
            </a:r>
            <a:r>
              <a:rPr sz="2000" spc="13" dirty="0">
                <a:latin typeface="Arial"/>
                <a:cs typeface="Arial"/>
              </a:rPr>
              <a:t>l</a:t>
            </a:r>
            <a:r>
              <a:rPr sz="2000" spc="-72" dirty="0">
                <a:latin typeface="Arial"/>
                <a:cs typeface="Arial"/>
              </a:rPr>
              <a:t>on</a:t>
            </a:r>
            <a:r>
              <a:rPr sz="2000" spc="-193" dirty="0">
                <a:latin typeface="Arial"/>
                <a:cs typeface="Arial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18" dirty="0">
                <a:latin typeface="Arial"/>
                <a:cs typeface="Arial"/>
              </a:rPr>
              <a:t>w</a:t>
            </a:r>
            <a:r>
              <a:rPr sz="2000" spc="13" dirty="0">
                <a:latin typeface="Arial"/>
                <a:cs typeface="Arial"/>
              </a:rPr>
              <a:t>i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-63" dirty="0">
                <a:latin typeface="Arial"/>
                <a:cs typeface="Arial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278" dirty="0">
                <a:latin typeface="Arial"/>
                <a:cs typeface="Arial"/>
              </a:rPr>
              <a:t>O</a:t>
            </a:r>
            <a:r>
              <a:rPr lang="en-US" sz="2000" spc="-278" dirty="0">
                <a:latin typeface="Arial"/>
                <a:cs typeface="Arial"/>
              </a:rPr>
              <a:t> </a:t>
            </a:r>
            <a:r>
              <a:rPr sz="2000" spc="-72" dirty="0">
                <a:latin typeface="Arial"/>
                <a:cs typeface="Arial"/>
              </a:rPr>
              <a:t>n</a:t>
            </a:r>
            <a:r>
              <a:rPr sz="2000" spc="-99" dirty="0">
                <a:latin typeface="Arial"/>
                <a:cs typeface="Arial"/>
              </a:rPr>
              <a:t>e </a:t>
            </a:r>
            <a:r>
              <a:rPr sz="2000" spc="-58" dirty="0">
                <a:latin typeface="Times New Roman"/>
                <a:cs typeface="Times New Roman"/>
              </a:rPr>
              <a:t> </a:t>
            </a:r>
            <a:r>
              <a:rPr sz="2000" spc="-157" dirty="0">
                <a:latin typeface="Arial"/>
                <a:cs typeface="Arial"/>
              </a:rPr>
              <a:t>Sequence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323" dirty="0">
                <a:latin typeface="Arial"/>
                <a:cs typeface="Arial"/>
              </a:rPr>
              <a:t>CPU</a:t>
            </a:r>
            <a:endParaRPr sz="2000" dirty="0">
              <a:latin typeface="Arial"/>
              <a:cs typeface="Arial"/>
            </a:endParaRPr>
          </a:p>
          <a:p>
            <a:pPr marL="747072" lvl="1" indent="-282075">
              <a:spcBef>
                <a:spcPts val="749"/>
              </a:spcBef>
              <a:buChar char="–"/>
              <a:tabLst>
                <a:tab pos="747072" algn="l"/>
                <a:tab pos="747641" algn="l"/>
              </a:tabLst>
            </a:pPr>
            <a:r>
              <a:rPr sz="2000" spc="-112" dirty="0">
                <a:latin typeface="Arial"/>
                <a:cs typeface="Arial"/>
              </a:rPr>
              <a:t>This can </a:t>
            </a:r>
            <a:r>
              <a:rPr sz="2000" spc="-18" dirty="0">
                <a:latin typeface="Arial"/>
                <a:cs typeface="Arial"/>
              </a:rPr>
              <a:t>control </a:t>
            </a:r>
            <a:r>
              <a:rPr sz="2000" spc="-81" dirty="0">
                <a:latin typeface="Arial"/>
                <a:cs typeface="Arial"/>
              </a:rPr>
              <a:t>96 </a:t>
            </a:r>
            <a:r>
              <a:rPr sz="2000" spc="-144" dirty="0">
                <a:latin typeface="Arial"/>
                <a:cs typeface="Arial"/>
              </a:rPr>
              <a:t>axes </a:t>
            </a:r>
            <a:r>
              <a:rPr sz="2000" spc="40" dirty="0">
                <a:latin typeface="Arial"/>
                <a:cs typeface="Arial"/>
              </a:rPr>
              <a:t>if </a:t>
            </a:r>
            <a:r>
              <a:rPr sz="2000" spc="-31" dirty="0">
                <a:latin typeface="Arial"/>
                <a:cs typeface="Arial"/>
              </a:rPr>
              <a:t>all </a:t>
            </a:r>
            <a:r>
              <a:rPr sz="2000" spc="-18" dirty="0">
                <a:latin typeface="Arial"/>
                <a:cs typeface="Arial"/>
              </a:rPr>
              <a:t>three</a:t>
            </a:r>
            <a:r>
              <a:rPr sz="2000" spc="-367" dirty="0">
                <a:latin typeface="Arial"/>
                <a:cs typeface="Arial"/>
              </a:rPr>
              <a:t> </a:t>
            </a:r>
            <a:r>
              <a:rPr sz="2000" spc="-67" dirty="0">
                <a:latin typeface="Arial"/>
                <a:cs typeface="Arial"/>
              </a:rPr>
              <a:t>are </a:t>
            </a:r>
            <a:r>
              <a:rPr sz="2000" spc="-144" dirty="0">
                <a:latin typeface="Arial"/>
                <a:cs typeface="Arial"/>
              </a:rPr>
              <a:t>Q173DCPU!</a:t>
            </a:r>
            <a:endParaRPr sz="2000" dirty="0">
              <a:latin typeface="Arial"/>
              <a:cs typeface="Arial"/>
            </a:endParaRPr>
          </a:p>
          <a:p>
            <a:pPr marL="350457" indent="-339060">
              <a:spcBef>
                <a:spcPts val="781"/>
              </a:spcBef>
              <a:buChar char="•"/>
              <a:tabLst>
                <a:tab pos="350457" algn="l"/>
                <a:tab pos="351027" algn="l"/>
              </a:tabLst>
            </a:pPr>
            <a:r>
              <a:rPr sz="2000" spc="-314" dirty="0">
                <a:latin typeface="Arial"/>
                <a:cs typeface="Arial"/>
              </a:rPr>
              <a:t>SSCNET−</a:t>
            </a:r>
            <a:r>
              <a:rPr lang="en-US" sz="2000" spc="-314" dirty="0">
                <a:latin typeface="Arial"/>
                <a:cs typeface="Arial"/>
              </a:rPr>
              <a:t> </a:t>
            </a:r>
            <a:r>
              <a:rPr sz="2000" spc="-314" dirty="0">
                <a:latin typeface="Arial"/>
                <a:cs typeface="Arial"/>
              </a:rPr>
              <a:t>I</a:t>
            </a:r>
            <a:r>
              <a:rPr lang="en-US" sz="2000" spc="-314" dirty="0">
                <a:latin typeface="Arial"/>
                <a:cs typeface="Arial"/>
              </a:rPr>
              <a:t> </a:t>
            </a:r>
            <a:r>
              <a:rPr sz="2000" spc="-314" dirty="0">
                <a:latin typeface="Arial"/>
                <a:cs typeface="Arial"/>
              </a:rPr>
              <a:t>I</a:t>
            </a:r>
            <a:r>
              <a:rPr lang="en-US" sz="2000" spc="-314" dirty="0">
                <a:latin typeface="Arial"/>
                <a:cs typeface="Arial"/>
              </a:rPr>
              <a:t> </a:t>
            </a:r>
            <a:r>
              <a:rPr sz="2000" spc="-314" dirty="0" err="1">
                <a:latin typeface="Arial"/>
                <a:cs typeface="Arial"/>
              </a:rPr>
              <a:t>I</a:t>
            </a:r>
            <a:r>
              <a:rPr sz="2000" spc="-314" dirty="0">
                <a:latin typeface="Arial"/>
                <a:cs typeface="Arial"/>
              </a:rPr>
              <a:t> </a:t>
            </a:r>
            <a:r>
              <a:rPr lang="en-US" sz="2000" spc="-314" dirty="0">
                <a:latin typeface="Arial"/>
                <a:cs typeface="Arial"/>
              </a:rPr>
              <a:t>  </a:t>
            </a:r>
            <a:r>
              <a:rPr sz="2000" spc="-144" dirty="0">
                <a:latin typeface="Arial"/>
                <a:cs typeface="Arial"/>
              </a:rPr>
              <a:t>based</a:t>
            </a:r>
            <a:r>
              <a:rPr sz="2000" spc="-274" dirty="0">
                <a:latin typeface="Arial"/>
                <a:cs typeface="Arial"/>
              </a:rPr>
              <a:t> </a:t>
            </a:r>
            <a:r>
              <a:rPr sz="2000" spc="-117" dirty="0">
                <a:latin typeface="Arial"/>
                <a:cs typeface="Arial"/>
              </a:rPr>
              <a:t>system</a:t>
            </a:r>
            <a:endParaRPr sz="2000" dirty="0">
              <a:latin typeface="Arial"/>
              <a:cs typeface="Arial"/>
            </a:endParaRPr>
          </a:p>
          <a:p>
            <a:pPr marL="747072" marR="4559" lvl="1" indent="-282075" algn="just">
              <a:lnSpc>
                <a:spcPct val="101400"/>
              </a:lnSpc>
              <a:spcBef>
                <a:spcPts val="713"/>
              </a:spcBef>
              <a:buChar char="–"/>
              <a:tabLst>
                <a:tab pos="747641" algn="l"/>
              </a:tabLst>
            </a:pPr>
            <a:r>
              <a:rPr sz="2000" spc="-126" dirty="0">
                <a:latin typeface="Arial"/>
                <a:cs typeface="Arial"/>
              </a:rPr>
              <a:t>The </a:t>
            </a:r>
            <a:r>
              <a:rPr sz="2000" spc="-305" dirty="0">
                <a:latin typeface="Arial"/>
                <a:cs typeface="Arial"/>
              </a:rPr>
              <a:t>SSCNET </a:t>
            </a:r>
            <a:r>
              <a:rPr sz="2000" spc="-49" dirty="0">
                <a:latin typeface="Arial"/>
                <a:cs typeface="Arial"/>
              </a:rPr>
              <a:t>III </a:t>
            </a:r>
            <a:r>
              <a:rPr sz="2000" spc="-108" dirty="0">
                <a:latin typeface="Arial"/>
                <a:cs typeface="Arial"/>
              </a:rPr>
              <a:t>(Servo </a:t>
            </a:r>
            <a:r>
              <a:rPr sz="2000" spc="-117" dirty="0">
                <a:latin typeface="Arial"/>
                <a:cs typeface="Arial"/>
              </a:rPr>
              <a:t>System </a:t>
            </a:r>
            <a:r>
              <a:rPr sz="2000" spc="-36" dirty="0">
                <a:latin typeface="Arial"/>
                <a:cs typeface="Arial"/>
              </a:rPr>
              <a:t>Controller </a:t>
            </a:r>
            <a:r>
              <a:rPr sz="2000" spc="-108" dirty="0">
                <a:latin typeface="Arial"/>
                <a:cs typeface="Arial"/>
              </a:rPr>
              <a:t>NETwork) </a:t>
            </a:r>
            <a:r>
              <a:rPr sz="2000" spc="-90" dirty="0">
                <a:latin typeface="Arial"/>
                <a:cs typeface="Arial"/>
              </a:rPr>
              <a:t>is an  </a:t>
            </a:r>
            <a:r>
              <a:rPr sz="2000" spc="-31" dirty="0">
                <a:latin typeface="Arial"/>
                <a:cs typeface="Arial"/>
              </a:rPr>
              <a:t>optical </a:t>
            </a:r>
            <a:r>
              <a:rPr sz="2000" spc="-157" dirty="0">
                <a:latin typeface="Arial"/>
                <a:cs typeface="Arial"/>
              </a:rPr>
              <a:t>High−Speed </a:t>
            </a:r>
            <a:r>
              <a:rPr sz="2000" spc="-36" dirty="0">
                <a:latin typeface="Arial"/>
                <a:cs typeface="Arial"/>
              </a:rPr>
              <a:t>Network </a:t>
            </a:r>
            <a:r>
              <a:rPr sz="2000" spc="18" dirty="0">
                <a:latin typeface="Arial"/>
                <a:cs typeface="Arial"/>
              </a:rPr>
              <a:t>for </a:t>
            </a:r>
            <a:r>
              <a:rPr sz="2000" spc="-49" dirty="0">
                <a:latin typeface="Arial"/>
                <a:cs typeface="Arial"/>
              </a:rPr>
              <a:t>data </a:t>
            </a:r>
            <a:r>
              <a:rPr sz="2000" spc="-63" dirty="0">
                <a:latin typeface="Arial"/>
                <a:cs typeface="Arial"/>
              </a:rPr>
              <a:t>transmission </a:t>
            </a:r>
            <a:r>
              <a:rPr sz="2000" spc="22" dirty="0">
                <a:latin typeface="Arial"/>
                <a:cs typeface="Arial"/>
              </a:rPr>
              <a:t>with </a:t>
            </a:r>
            <a:r>
              <a:rPr sz="2000" spc="-49" dirty="0">
                <a:latin typeface="Arial"/>
                <a:cs typeface="Arial"/>
              </a:rPr>
              <a:t>up  </a:t>
            </a:r>
            <a:r>
              <a:rPr sz="2000" spc="36" dirty="0">
                <a:latin typeface="Arial"/>
                <a:cs typeface="Arial"/>
              </a:rPr>
              <a:t>to </a:t>
            </a:r>
            <a:r>
              <a:rPr sz="2000" spc="-81" dirty="0">
                <a:latin typeface="Arial"/>
                <a:cs typeface="Arial"/>
              </a:rPr>
              <a:t>50</a:t>
            </a:r>
            <a:r>
              <a:rPr sz="2000" spc="-251" dirty="0">
                <a:latin typeface="Arial"/>
                <a:cs typeface="Arial"/>
              </a:rPr>
              <a:t> </a:t>
            </a:r>
            <a:r>
              <a:rPr sz="2000" spc="-63" dirty="0">
                <a:latin typeface="Arial"/>
                <a:cs typeface="Arial"/>
              </a:rPr>
              <a:t>Mbit</a:t>
            </a:r>
            <a:r>
              <a:rPr lang="en-US" sz="2000" spc="-63" dirty="0">
                <a:latin typeface="Arial"/>
                <a:cs typeface="Arial"/>
              </a:rPr>
              <a:t>/</a:t>
            </a:r>
            <a:r>
              <a:rPr sz="2000" spc="-63" dirty="0">
                <a:latin typeface="Arial"/>
                <a:cs typeface="Arial"/>
              </a:rPr>
              <a:t>s</a:t>
            </a:r>
            <a:endParaRPr sz="2000" dirty="0">
              <a:latin typeface="Arial"/>
              <a:cs typeface="Arial"/>
            </a:endParaRPr>
          </a:p>
          <a:p>
            <a:pPr marL="350457" indent="-339060">
              <a:spcBef>
                <a:spcPts val="772"/>
              </a:spcBef>
              <a:buChar char="•"/>
              <a:tabLst>
                <a:tab pos="350457" algn="l"/>
                <a:tab pos="351027" algn="l"/>
              </a:tabLst>
            </a:pPr>
            <a:r>
              <a:rPr sz="2000" spc="-99" dirty="0">
                <a:latin typeface="Arial"/>
                <a:cs typeface="Arial"/>
              </a:rPr>
              <a:t>Works </a:t>
            </a:r>
            <a:r>
              <a:rPr sz="2000" spc="18" dirty="0">
                <a:latin typeface="Arial"/>
                <a:cs typeface="Arial"/>
              </a:rPr>
              <a:t>with </a:t>
            </a:r>
            <a:r>
              <a:rPr sz="2000" spc="-354" dirty="0">
                <a:latin typeface="Arial"/>
                <a:cs typeface="Arial"/>
              </a:rPr>
              <a:t>M</a:t>
            </a:r>
            <a:r>
              <a:rPr lang="en-US" sz="2000" spc="-354" dirty="0">
                <a:latin typeface="Arial"/>
                <a:cs typeface="Arial"/>
              </a:rPr>
              <a:t> </a:t>
            </a:r>
            <a:r>
              <a:rPr sz="2000" spc="-354" dirty="0">
                <a:latin typeface="Arial"/>
                <a:cs typeface="Arial"/>
              </a:rPr>
              <a:t>R−J</a:t>
            </a:r>
            <a:r>
              <a:rPr lang="en-US" sz="2000" spc="-354" dirty="0">
                <a:latin typeface="Arial"/>
                <a:cs typeface="Arial"/>
              </a:rPr>
              <a:t> </a:t>
            </a:r>
            <a:r>
              <a:rPr sz="2000" spc="-354" dirty="0">
                <a:latin typeface="Arial"/>
                <a:cs typeface="Arial"/>
              </a:rPr>
              <a:t>3</a:t>
            </a:r>
            <a:r>
              <a:rPr lang="en-US" sz="2000" spc="-354" dirty="0">
                <a:latin typeface="Arial"/>
                <a:cs typeface="Arial"/>
              </a:rPr>
              <a:t> </a:t>
            </a:r>
            <a:r>
              <a:rPr sz="2000" spc="-354" dirty="0">
                <a:latin typeface="Arial"/>
                <a:cs typeface="Arial"/>
              </a:rPr>
              <a:t>−B </a:t>
            </a:r>
            <a:r>
              <a:rPr lang="en-US" sz="2000" spc="-354" dirty="0">
                <a:latin typeface="Arial"/>
                <a:cs typeface="Arial"/>
              </a:rPr>
              <a:t>   </a:t>
            </a:r>
            <a:r>
              <a:rPr sz="2000" spc="-45" dirty="0">
                <a:latin typeface="Arial"/>
                <a:cs typeface="Arial"/>
              </a:rPr>
              <a:t>type </a:t>
            </a:r>
            <a:r>
              <a:rPr sz="2000" spc="-102" dirty="0">
                <a:latin typeface="Arial"/>
                <a:cs typeface="Arial"/>
              </a:rPr>
              <a:t>servo</a:t>
            </a:r>
            <a:r>
              <a:rPr sz="2000" spc="-467" dirty="0">
                <a:latin typeface="Arial"/>
                <a:cs typeface="Arial"/>
              </a:rPr>
              <a:t> </a:t>
            </a:r>
            <a:r>
              <a:rPr lang="en-US" sz="2000" spc="-467" dirty="0">
                <a:latin typeface="Arial"/>
                <a:cs typeface="Arial"/>
              </a:rPr>
              <a:t>     </a:t>
            </a:r>
            <a:r>
              <a:rPr sz="2000" spc="-58" dirty="0">
                <a:latin typeface="Arial"/>
                <a:cs typeface="Arial"/>
              </a:rPr>
              <a:t>amplifiers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1600" y="1028699"/>
            <a:ext cx="1414548" cy="4797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2446" y="15688"/>
            <a:ext cx="9131877" cy="6842312"/>
          </a:xfrm>
          <a:custGeom>
            <a:avLst/>
            <a:gdLst/>
            <a:ahLst/>
            <a:cxnLst/>
            <a:rect l="l" t="t" r="r" b="b"/>
            <a:pathLst>
              <a:path w="10045065" h="7754620">
                <a:moveTo>
                  <a:pt x="0" y="0"/>
                </a:moveTo>
                <a:lnTo>
                  <a:pt x="0" y="7754111"/>
                </a:lnTo>
                <a:lnTo>
                  <a:pt x="10044683" y="7754111"/>
                </a:lnTo>
                <a:lnTo>
                  <a:pt x="100446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828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6098" y="170866"/>
            <a:ext cx="3952703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22" dirty="0"/>
              <a:t>Motion </a:t>
            </a:r>
            <a:r>
              <a:rPr sz="2400" spc="-476" dirty="0"/>
              <a:t>S</a:t>
            </a:r>
            <a:r>
              <a:rPr lang="en-US" sz="2400" spc="-476" dirty="0"/>
              <a:t>  </a:t>
            </a:r>
            <a:r>
              <a:rPr sz="2400" spc="-476" dirty="0"/>
              <a:t>F</a:t>
            </a:r>
            <a:r>
              <a:rPr lang="en-US" sz="2400" spc="-476" dirty="0"/>
              <a:t> </a:t>
            </a:r>
            <a:r>
              <a:rPr sz="2400" spc="-476" dirty="0"/>
              <a:t>C </a:t>
            </a:r>
            <a:r>
              <a:rPr lang="en-US" sz="2400" spc="-476" dirty="0"/>
              <a:t>   </a:t>
            </a:r>
            <a:r>
              <a:rPr sz="2400" spc="-9" dirty="0"/>
              <a:t>: </a:t>
            </a:r>
            <a:r>
              <a:rPr sz="2400" spc="-148" dirty="0"/>
              <a:t>Sample</a:t>
            </a:r>
            <a:r>
              <a:rPr sz="2400" spc="-354" dirty="0"/>
              <a:t> </a:t>
            </a:r>
            <a:r>
              <a:rPr sz="2400" spc="-108" dirty="0"/>
              <a:t>Program</a:t>
            </a:r>
            <a:r>
              <a:rPr lang="en-US" sz="2400" spc="-108" dirty="0"/>
              <a:t>:</a:t>
            </a:r>
            <a:endParaRPr sz="2400" spc="-108" dirty="0"/>
          </a:p>
        </p:txBody>
      </p:sp>
      <p:sp>
        <p:nvSpPr>
          <p:cNvPr id="3" name="object 3"/>
          <p:cNvSpPr/>
          <p:nvPr/>
        </p:nvSpPr>
        <p:spPr>
          <a:xfrm>
            <a:off x="1686097" y="703282"/>
            <a:ext cx="8789324" cy="5923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025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8589" y="247066"/>
            <a:ext cx="4267200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-85" dirty="0"/>
              <a:t>Mechanical </a:t>
            </a:r>
            <a:r>
              <a:rPr sz="2400" spc="-148" dirty="0"/>
              <a:t>System</a:t>
            </a:r>
            <a:r>
              <a:rPr sz="2400" spc="-215" dirty="0"/>
              <a:t> </a:t>
            </a:r>
            <a:r>
              <a:rPr sz="2400" spc="-108" dirty="0"/>
              <a:t>Program</a:t>
            </a:r>
            <a:r>
              <a:rPr lang="en-US" sz="2400" spc="-108" dirty="0"/>
              <a:t>:</a:t>
            </a:r>
            <a:endParaRPr sz="2400" spc="-108" dirty="0"/>
          </a:p>
        </p:txBody>
      </p:sp>
      <p:sp>
        <p:nvSpPr>
          <p:cNvPr id="5" name="object 5"/>
          <p:cNvSpPr txBox="1"/>
          <p:nvPr/>
        </p:nvSpPr>
        <p:spPr>
          <a:xfrm>
            <a:off x="1752601" y="1066801"/>
            <a:ext cx="7833831" cy="3044133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354297" marR="64963" indent="-342900">
              <a:lnSpc>
                <a:spcPct val="100699"/>
              </a:lnSpc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351597" algn="l"/>
                <a:tab pos="352167" algn="l"/>
                <a:tab pos="1996751" algn="l"/>
                <a:tab pos="3103398" algn="l"/>
                <a:tab pos="4060744" algn="l"/>
                <a:tab pos="5528105" algn="l"/>
                <a:tab pos="5915033" algn="l"/>
              </a:tabLst>
            </a:pPr>
            <a:r>
              <a:rPr sz="2000" spc="63" dirty="0">
                <a:latin typeface="Arial"/>
                <a:cs typeface="Arial"/>
              </a:rPr>
              <a:t>M</a:t>
            </a:r>
            <a:r>
              <a:rPr sz="2000" spc="-135" dirty="0">
                <a:latin typeface="Arial"/>
                <a:cs typeface="Arial"/>
              </a:rPr>
              <a:t>e</a:t>
            </a:r>
            <a:r>
              <a:rPr sz="2000" spc="-183" dirty="0">
                <a:latin typeface="Arial"/>
                <a:cs typeface="Arial"/>
              </a:rPr>
              <a:t>c</a:t>
            </a:r>
            <a:r>
              <a:rPr sz="2000" spc="-72" dirty="0">
                <a:latin typeface="Arial"/>
                <a:cs typeface="Arial"/>
              </a:rPr>
              <a:t>h</a:t>
            </a:r>
            <a:r>
              <a:rPr sz="2000" spc="-175" dirty="0">
                <a:latin typeface="Arial"/>
                <a:cs typeface="Arial"/>
              </a:rPr>
              <a:t>a</a:t>
            </a:r>
            <a:r>
              <a:rPr sz="2000" spc="-72" dirty="0">
                <a:latin typeface="Arial"/>
                <a:cs typeface="Arial"/>
              </a:rPr>
              <a:t>n</a:t>
            </a:r>
            <a:r>
              <a:rPr sz="2000" spc="18" dirty="0">
                <a:latin typeface="Arial"/>
                <a:cs typeface="Arial"/>
              </a:rPr>
              <a:t>i</a:t>
            </a:r>
            <a:r>
              <a:rPr sz="2000" spc="-183" dirty="0">
                <a:latin typeface="Arial"/>
                <a:cs typeface="Arial"/>
              </a:rPr>
              <a:t>c</a:t>
            </a:r>
            <a:r>
              <a:rPr sz="2000" spc="-166" dirty="0">
                <a:latin typeface="Arial"/>
                <a:cs typeface="Arial"/>
              </a:rPr>
              <a:t>a</a:t>
            </a:r>
            <a:r>
              <a:rPr lang="en-US" sz="2000" spc="22" dirty="0">
                <a:latin typeface="Arial"/>
                <a:cs typeface="Arial"/>
              </a:rPr>
              <a:t>l S</a:t>
            </a:r>
            <a:r>
              <a:rPr sz="2000" spc="-102" dirty="0">
                <a:latin typeface="Arial"/>
                <a:cs typeface="Arial"/>
              </a:rPr>
              <a:t>y</a:t>
            </a:r>
            <a:r>
              <a:rPr sz="2000" spc="-256" dirty="0">
                <a:latin typeface="Arial"/>
                <a:cs typeface="Arial"/>
              </a:rPr>
              <a:t>s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-135" dirty="0">
                <a:latin typeface="Arial"/>
                <a:cs typeface="Arial"/>
              </a:rPr>
              <a:t>e</a:t>
            </a:r>
            <a:r>
              <a:rPr sz="2000" spc="-63" dirty="0">
                <a:latin typeface="Arial"/>
                <a:cs typeface="Arial"/>
              </a:rPr>
              <a:t>m</a:t>
            </a:r>
            <a:r>
              <a:rPr lang="en-US" sz="2000" dirty="0">
                <a:latin typeface="Times New Roman"/>
                <a:cs typeface="Times New Roman"/>
              </a:rPr>
              <a:t>  </a:t>
            </a:r>
            <a:r>
              <a:rPr sz="2000" spc="-426" dirty="0">
                <a:latin typeface="Arial"/>
                <a:cs typeface="Arial"/>
              </a:rPr>
              <a:t>E</a:t>
            </a:r>
            <a:r>
              <a:rPr sz="2000" spc="-72" dirty="0">
                <a:latin typeface="Arial"/>
                <a:cs typeface="Arial"/>
              </a:rPr>
              <a:t>d</a:t>
            </a:r>
            <a:r>
              <a:rPr sz="2000" spc="18" dirty="0">
                <a:latin typeface="Arial"/>
                <a:cs typeface="Arial"/>
              </a:rPr>
              <a:t>i</a:t>
            </a:r>
            <a:r>
              <a:rPr sz="2000" spc="135" dirty="0">
                <a:latin typeface="Arial"/>
                <a:cs typeface="Arial"/>
              </a:rPr>
              <a:t>t</a:t>
            </a:r>
            <a:r>
              <a:rPr sz="2000" spc="-58" dirty="0">
                <a:latin typeface="Arial"/>
                <a:cs typeface="Arial"/>
              </a:rPr>
              <a:t>o</a:t>
            </a:r>
            <a:r>
              <a:rPr sz="2000" spc="45" dirty="0">
                <a:latin typeface="Arial"/>
                <a:cs typeface="Arial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sz="2000" spc="-67" dirty="0">
                <a:latin typeface="Arial"/>
                <a:cs typeface="Arial"/>
              </a:rPr>
              <a:t>(</a:t>
            </a:r>
            <a:r>
              <a:rPr sz="2000" spc="-363" dirty="0">
                <a:latin typeface="Arial"/>
                <a:cs typeface="Arial"/>
              </a:rPr>
              <a:t>P</a:t>
            </a:r>
            <a:r>
              <a:rPr sz="2000" spc="40" dirty="0">
                <a:latin typeface="Arial"/>
                <a:cs typeface="Arial"/>
              </a:rPr>
              <a:t>r</a:t>
            </a:r>
            <a:r>
              <a:rPr sz="2000" spc="-58" dirty="0">
                <a:latin typeface="Arial"/>
                <a:cs typeface="Arial"/>
              </a:rPr>
              <a:t>o</a:t>
            </a:r>
            <a:r>
              <a:rPr sz="2000" spc="-202" dirty="0">
                <a:latin typeface="Arial"/>
                <a:cs typeface="Arial"/>
              </a:rPr>
              <a:t>g</a:t>
            </a:r>
            <a:r>
              <a:rPr sz="2000" spc="40" dirty="0">
                <a:latin typeface="Arial"/>
                <a:cs typeface="Arial"/>
              </a:rPr>
              <a:t>r</a:t>
            </a:r>
            <a:r>
              <a:rPr sz="2000" spc="-175" dirty="0">
                <a:latin typeface="Arial"/>
                <a:cs typeface="Arial"/>
              </a:rPr>
              <a:t>a</a:t>
            </a:r>
            <a:r>
              <a:rPr sz="2000" spc="-72" dirty="0">
                <a:latin typeface="Arial"/>
                <a:cs typeface="Arial"/>
              </a:rPr>
              <a:t>m</a:t>
            </a:r>
            <a:r>
              <a:rPr sz="2000" spc="-67" dirty="0">
                <a:latin typeface="Arial"/>
                <a:cs typeface="Arial"/>
              </a:rPr>
              <a:t>)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sz="2000" spc="18" dirty="0">
                <a:latin typeface="Arial"/>
                <a:cs typeface="Arial"/>
              </a:rPr>
              <a:t>i</a:t>
            </a:r>
            <a:r>
              <a:rPr sz="2000" spc="-256" dirty="0">
                <a:latin typeface="Arial"/>
                <a:cs typeface="Arial"/>
              </a:rPr>
              <a:t>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sz="2000" spc="-58" dirty="0">
                <a:latin typeface="Arial"/>
                <a:cs typeface="Arial"/>
              </a:rPr>
              <a:t>o</a:t>
            </a:r>
            <a:r>
              <a:rPr sz="2000" spc="-72" dirty="0">
                <a:latin typeface="Arial"/>
                <a:cs typeface="Arial"/>
              </a:rPr>
              <a:t>n</a:t>
            </a:r>
            <a:r>
              <a:rPr sz="2000" spc="18" dirty="0">
                <a:latin typeface="Arial"/>
                <a:cs typeface="Arial"/>
              </a:rPr>
              <a:t>l</a:t>
            </a:r>
            <a:r>
              <a:rPr sz="2000" spc="-81" dirty="0">
                <a:latin typeface="Arial"/>
                <a:cs typeface="Arial"/>
              </a:rPr>
              <a:t>y </a:t>
            </a:r>
            <a:r>
              <a:rPr lang="en-US" sz="2000" spc="-81" dirty="0">
                <a:latin typeface="Arial"/>
                <a:cs typeface="Arial"/>
              </a:rPr>
              <a:t>used   in SV22</a:t>
            </a:r>
            <a:r>
              <a:rPr sz="2000" spc="-54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Arial"/>
                <a:cs typeface="Arial"/>
              </a:rPr>
              <a:t>(Virtual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54" dirty="0">
                <a:latin typeface="Arial"/>
                <a:cs typeface="Arial"/>
              </a:rPr>
              <a:t>Mode)</a:t>
            </a:r>
            <a:endParaRPr sz="2000" dirty="0">
              <a:latin typeface="Arial"/>
              <a:cs typeface="Arial"/>
            </a:endParaRPr>
          </a:p>
          <a:p>
            <a:pPr marL="351597" indent="-340200">
              <a:spcBef>
                <a:spcPts val="817"/>
              </a:spcBef>
              <a:buChar char="•"/>
              <a:tabLst>
                <a:tab pos="351597" algn="l"/>
                <a:tab pos="352167" algn="l"/>
              </a:tabLst>
            </a:pPr>
            <a:r>
              <a:rPr sz="2000" spc="-112" dirty="0">
                <a:latin typeface="Arial"/>
                <a:cs typeface="Arial"/>
              </a:rPr>
              <a:t>Components</a:t>
            </a:r>
            <a:endParaRPr sz="2000" dirty="0">
              <a:latin typeface="Arial"/>
              <a:cs typeface="Arial"/>
            </a:endParaRPr>
          </a:p>
          <a:p>
            <a:pPr marL="752201" lvl="1" indent="-284355">
              <a:spcBef>
                <a:spcPts val="763"/>
              </a:spcBef>
              <a:buChar char="–"/>
              <a:tabLst>
                <a:tab pos="752201" algn="l"/>
                <a:tab pos="752771" algn="l"/>
              </a:tabLst>
            </a:pPr>
            <a:r>
              <a:rPr sz="2000" spc="-27" dirty="0">
                <a:latin typeface="Arial"/>
                <a:cs typeface="Arial"/>
              </a:rPr>
              <a:t>Virtual </a:t>
            </a:r>
            <a:r>
              <a:rPr sz="2000" spc="-117" dirty="0">
                <a:latin typeface="Arial"/>
                <a:cs typeface="Arial"/>
              </a:rPr>
              <a:t>Servo </a:t>
            </a:r>
            <a:r>
              <a:rPr sz="2000" spc="22" dirty="0">
                <a:latin typeface="Arial"/>
                <a:cs typeface="Arial"/>
              </a:rPr>
              <a:t>Motor </a:t>
            </a:r>
            <a:r>
              <a:rPr sz="2000" spc="45" dirty="0">
                <a:latin typeface="Arial"/>
                <a:cs typeface="Arial"/>
              </a:rPr>
              <a:t>&amp;</a:t>
            </a:r>
            <a:r>
              <a:rPr sz="2000" spc="-381" dirty="0">
                <a:latin typeface="Arial"/>
                <a:cs typeface="Arial"/>
              </a:rPr>
              <a:t> </a:t>
            </a:r>
            <a:r>
              <a:rPr sz="2000" spc="-54" dirty="0">
                <a:latin typeface="Arial"/>
                <a:cs typeface="Arial"/>
              </a:rPr>
              <a:t>Auxiliary </a:t>
            </a:r>
            <a:r>
              <a:rPr sz="2000" spc="-27" dirty="0">
                <a:latin typeface="Arial"/>
                <a:cs typeface="Arial"/>
              </a:rPr>
              <a:t>Virtual </a:t>
            </a:r>
            <a:r>
              <a:rPr sz="2000" spc="-117" dirty="0">
                <a:latin typeface="Arial"/>
                <a:cs typeface="Arial"/>
              </a:rPr>
              <a:t>Servo </a:t>
            </a:r>
            <a:r>
              <a:rPr sz="2000" spc="22" dirty="0">
                <a:latin typeface="Arial"/>
                <a:cs typeface="Arial"/>
              </a:rPr>
              <a:t>Motor</a:t>
            </a:r>
            <a:endParaRPr sz="2000" dirty="0">
              <a:latin typeface="Arial"/>
              <a:cs typeface="Arial"/>
            </a:endParaRPr>
          </a:p>
          <a:p>
            <a:pPr marL="752201" lvl="1" indent="-284355">
              <a:spcBef>
                <a:spcPts val="722"/>
              </a:spcBef>
              <a:buChar char="–"/>
              <a:tabLst>
                <a:tab pos="752201" algn="l"/>
                <a:tab pos="752771" algn="l"/>
              </a:tabLst>
            </a:pPr>
            <a:r>
              <a:rPr sz="2000" spc="-99" dirty="0">
                <a:latin typeface="Arial"/>
                <a:cs typeface="Arial"/>
              </a:rPr>
              <a:t>Synchronous</a:t>
            </a:r>
            <a:r>
              <a:rPr sz="2000" spc="-102" dirty="0">
                <a:latin typeface="Arial"/>
                <a:cs typeface="Arial"/>
              </a:rPr>
              <a:t> </a:t>
            </a:r>
            <a:r>
              <a:rPr sz="2000" spc="-99" dirty="0">
                <a:latin typeface="Arial"/>
                <a:cs typeface="Arial"/>
              </a:rPr>
              <a:t>Encoder</a:t>
            </a:r>
            <a:endParaRPr sz="2000" dirty="0">
              <a:latin typeface="Arial"/>
              <a:cs typeface="Arial"/>
            </a:endParaRPr>
          </a:p>
          <a:p>
            <a:pPr marL="752201" lvl="1" indent="-284355">
              <a:spcBef>
                <a:spcPts val="731"/>
              </a:spcBef>
              <a:buChar char="–"/>
              <a:tabLst>
                <a:tab pos="752201" algn="l"/>
                <a:tab pos="752771" algn="l"/>
              </a:tabLst>
            </a:pPr>
            <a:r>
              <a:rPr sz="2000" spc="-18" dirty="0">
                <a:latin typeface="Arial"/>
                <a:cs typeface="Arial"/>
              </a:rPr>
              <a:t>Different </a:t>
            </a:r>
            <a:r>
              <a:rPr sz="2000" spc="-67" dirty="0">
                <a:latin typeface="Arial"/>
                <a:cs typeface="Arial"/>
              </a:rPr>
              <a:t>types </a:t>
            </a:r>
            <a:r>
              <a:rPr sz="2000" spc="4" dirty="0">
                <a:latin typeface="Arial"/>
                <a:cs typeface="Arial"/>
              </a:rPr>
              <a:t>of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135" dirty="0">
                <a:latin typeface="Arial"/>
                <a:cs typeface="Arial"/>
              </a:rPr>
              <a:t>Gears</a:t>
            </a:r>
            <a:endParaRPr sz="2000" dirty="0">
              <a:latin typeface="Arial"/>
              <a:cs typeface="Arial"/>
            </a:endParaRPr>
          </a:p>
          <a:p>
            <a:pPr marL="752201" lvl="1" indent="-284355">
              <a:spcBef>
                <a:spcPts val="718"/>
              </a:spcBef>
              <a:buChar char="–"/>
              <a:tabLst>
                <a:tab pos="752201" algn="l"/>
                <a:tab pos="752771" algn="l"/>
              </a:tabLst>
            </a:pPr>
            <a:r>
              <a:rPr sz="2000" spc="-94" dirty="0">
                <a:latin typeface="Arial"/>
                <a:cs typeface="Arial"/>
              </a:rPr>
              <a:t>Clutches</a:t>
            </a:r>
            <a:endParaRPr sz="2000" dirty="0">
              <a:latin typeface="Arial"/>
              <a:cs typeface="Arial"/>
            </a:endParaRPr>
          </a:p>
          <a:p>
            <a:pPr marL="752201" lvl="1" indent="-284355">
              <a:spcBef>
                <a:spcPts val="727"/>
              </a:spcBef>
              <a:buChar char="–"/>
              <a:tabLst>
                <a:tab pos="752201" algn="l"/>
                <a:tab pos="752771" algn="l"/>
              </a:tabLst>
            </a:pPr>
            <a:r>
              <a:rPr sz="2000" spc="-18" dirty="0">
                <a:latin typeface="Arial"/>
                <a:cs typeface="Arial"/>
              </a:rPr>
              <a:t>Output </a:t>
            </a:r>
            <a:r>
              <a:rPr sz="2000" spc="-112" dirty="0">
                <a:latin typeface="Arial"/>
                <a:cs typeface="Arial"/>
              </a:rPr>
              <a:t>Axis </a:t>
            </a:r>
            <a:r>
              <a:rPr sz="2000" spc="-36" dirty="0">
                <a:latin typeface="Arial"/>
                <a:cs typeface="Arial"/>
              </a:rPr>
              <a:t>like </a:t>
            </a:r>
            <a:r>
              <a:rPr sz="2000" spc="-126" dirty="0">
                <a:latin typeface="Arial"/>
                <a:cs typeface="Arial"/>
              </a:rPr>
              <a:t>CAM, </a:t>
            </a:r>
            <a:r>
              <a:rPr sz="2000" spc="-76" dirty="0">
                <a:latin typeface="Arial"/>
                <a:cs typeface="Arial"/>
              </a:rPr>
              <a:t>Rotary </a:t>
            </a:r>
            <a:r>
              <a:rPr sz="2000" spc="-90" dirty="0">
                <a:latin typeface="Arial"/>
                <a:cs typeface="Arial"/>
              </a:rPr>
              <a:t>Table, </a:t>
            </a:r>
            <a:r>
              <a:rPr sz="2000" spc="-72" dirty="0">
                <a:latin typeface="Arial"/>
                <a:cs typeface="Arial"/>
              </a:rPr>
              <a:t>Roller </a:t>
            </a:r>
            <a:r>
              <a:rPr sz="2000" spc="-76" dirty="0">
                <a:latin typeface="Arial"/>
                <a:cs typeface="Arial"/>
              </a:rPr>
              <a:t>and </a:t>
            </a:r>
            <a:r>
              <a:rPr sz="2000" spc="-81" dirty="0">
                <a:latin typeface="Arial"/>
                <a:cs typeface="Arial"/>
              </a:rPr>
              <a:t>Ball</a:t>
            </a:r>
            <a:r>
              <a:rPr sz="2000" spc="-292" dirty="0">
                <a:latin typeface="Arial"/>
                <a:cs typeface="Arial"/>
              </a:rPr>
              <a:t> </a:t>
            </a:r>
            <a:r>
              <a:rPr sz="2000" spc="-121" dirty="0">
                <a:latin typeface="Arial"/>
                <a:cs typeface="Arial"/>
              </a:rPr>
              <a:t>Screw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0098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222919"/>
            <a:ext cx="3733800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-85" dirty="0"/>
              <a:t>Mechanical </a:t>
            </a:r>
            <a:r>
              <a:rPr sz="2400" spc="-148" dirty="0"/>
              <a:t>System</a:t>
            </a:r>
            <a:r>
              <a:rPr sz="2400" spc="-215" dirty="0"/>
              <a:t> </a:t>
            </a:r>
            <a:r>
              <a:rPr sz="2400" spc="-108" dirty="0"/>
              <a:t>Program</a:t>
            </a:r>
            <a:r>
              <a:rPr lang="en-US" sz="2400" spc="-108" dirty="0"/>
              <a:t>:</a:t>
            </a:r>
            <a:endParaRPr sz="2400" spc="-108" dirty="0"/>
          </a:p>
        </p:txBody>
      </p:sp>
      <p:sp>
        <p:nvSpPr>
          <p:cNvPr id="3" name="object 3"/>
          <p:cNvSpPr/>
          <p:nvPr/>
        </p:nvSpPr>
        <p:spPr>
          <a:xfrm>
            <a:off x="1815527" y="875411"/>
            <a:ext cx="7639395" cy="4264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32650" y="4979331"/>
            <a:ext cx="2696551" cy="833493"/>
          </a:xfrm>
          <a:custGeom>
            <a:avLst/>
            <a:gdLst/>
            <a:ahLst/>
            <a:cxnLst/>
            <a:rect l="l" t="t" r="r" b="b"/>
            <a:pathLst>
              <a:path w="2962910" h="843279">
                <a:moveTo>
                  <a:pt x="0" y="0"/>
                </a:moveTo>
                <a:lnTo>
                  <a:pt x="0" y="842771"/>
                </a:lnTo>
                <a:lnTo>
                  <a:pt x="2962655" y="842771"/>
                </a:lnTo>
                <a:lnTo>
                  <a:pt x="2962655" y="0"/>
                </a:lnTo>
                <a:lnTo>
                  <a:pt x="0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332650" y="4995133"/>
            <a:ext cx="2315551" cy="817691"/>
          </a:xfrm>
          <a:prstGeom prst="rect">
            <a:avLst/>
          </a:prstGeom>
        </p:spPr>
        <p:txBody>
          <a:bodyPr vert="horz" wrap="square" lIns="0" tIns="11397" rIns="0" bIns="0" rtlCol="0">
            <a:spAutoFit/>
          </a:bodyPr>
          <a:lstStyle/>
          <a:p>
            <a:pPr marL="11397" marR="4559" indent="605749" algn="ctr">
              <a:lnSpc>
                <a:spcPct val="101299"/>
              </a:lnSpc>
              <a:spcBef>
                <a:spcPts val="90"/>
              </a:spcBef>
            </a:pP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Create </a:t>
            </a:r>
            <a:r>
              <a:rPr sz="1300" spc="9" dirty="0">
                <a:solidFill>
                  <a:srgbClr val="3131CD"/>
                </a:solidFill>
                <a:latin typeface="Cambria"/>
                <a:cs typeface="Cambria"/>
              </a:rPr>
              <a:t>new </a:t>
            </a:r>
            <a:r>
              <a:rPr sz="1300" spc="4" dirty="0">
                <a:solidFill>
                  <a:srgbClr val="3131CD"/>
                </a:solidFill>
                <a:latin typeface="Cambria"/>
                <a:cs typeface="Cambria"/>
              </a:rPr>
              <a:t>page  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(Double Click on </a:t>
            </a:r>
            <a:r>
              <a:rPr sz="1300" spc="4" dirty="0">
                <a:solidFill>
                  <a:srgbClr val="3131CD"/>
                </a:solidFill>
                <a:latin typeface="Cambria"/>
                <a:cs typeface="Cambria"/>
              </a:rPr>
              <a:t>Mech. 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Sys.</a:t>
            </a:r>
            <a:r>
              <a:rPr sz="1300" spc="-22" dirty="0">
                <a:solidFill>
                  <a:srgbClr val="3131CD"/>
                </a:solidFill>
                <a:latin typeface="Cambria"/>
                <a:cs typeface="Cambria"/>
              </a:rPr>
              <a:t> 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Prog.</a:t>
            </a:r>
            <a:endParaRPr sz="1300" dirty="0">
              <a:latin typeface="Cambria"/>
              <a:cs typeface="Cambria"/>
            </a:endParaRPr>
          </a:p>
          <a:p>
            <a:pPr marL="518563">
              <a:spcBef>
                <a:spcPts val="18"/>
              </a:spcBef>
            </a:pPr>
            <a:r>
              <a:rPr sz="1300" spc="4" dirty="0">
                <a:solidFill>
                  <a:srgbClr val="3131CD"/>
                </a:solidFill>
                <a:latin typeface="Cambria"/>
                <a:cs typeface="Cambria"/>
              </a:rPr>
              <a:t>and 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select </a:t>
            </a:r>
            <a:r>
              <a:rPr sz="1300" spc="4" dirty="0">
                <a:solidFill>
                  <a:srgbClr val="3131CD"/>
                </a:solidFill>
                <a:latin typeface="Cambria"/>
                <a:cs typeface="Cambria"/>
              </a:rPr>
              <a:t>page</a:t>
            </a:r>
            <a:r>
              <a:rPr sz="1300" spc="-9" dirty="0">
                <a:solidFill>
                  <a:srgbClr val="3131CD"/>
                </a:solidFill>
                <a:latin typeface="Cambria"/>
                <a:cs typeface="Cambria"/>
              </a:rPr>
              <a:t> 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no.)</a:t>
            </a:r>
            <a:endParaRPr sz="1300" dirty="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17672" y="1906793"/>
            <a:ext cx="3580014" cy="340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849875" y="1498009"/>
            <a:ext cx="3580245" cy="340659"/>
          </a:xfrm>
          <a:custGeom>
            <a:avLst/>
            <a:gdLst/>
            <a:ahLst/>
            <a:cxnLst/>
            <a:rect l="l" t="t" r="r" b="b"/>
            <a:pathLst>
              <a:path w="3938270" h="386080">
                <a:moveTo>
                  <a:pt x="0" y="0"/>
                </a:moveTo>
                <a:lnTo>
                  <a:pt x="0" y="385571"/>
                </a:lnTo>
                <a:lnTo>
                  <a:pt x="3938015" y="385571"/>
                </a:lnTo>
                <a:lnTo>
                  <a:pt x="3938015" y="0"/>
                </a:lnTo>
                <a:lnTo>
                  <a:pt x="0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276601" y="3196592"/>
            <a:ext cx="404667" cy="1754841"/>
          </a:xfrm>
          <a:custGeom>
            <a:avLst/>
            <a:gdLst/>
            <a:ahLst/>
            <a:cxnLst/>
            <a:rect l="l" t="t" r="r" b="b"/>
            <a:pathLst>
              <a:path w="445135" h="1988820">
                <a:moveTo>
                  <a:pt x="80772" y="73152"/>
                </a:moveTo>
                <a:lnTo>
                  <a:pt x="22860" y="0"/>
                </a:lnTo>
                <a:lnTo>
                  <a:pt x="0" y="89916"/>
                </a:lnTo>
                <a:lnTo>
                  <a:pt x="30480" y="83589"/>
                </a:lnTo>
                <a:lnTo>
                  <a:pt x="30480" y="70104"/>
                </a:lnTo>
                <a:lnTo>
                  <a:pt x="44196" y="67056"/>
                </a:lnTo>
                <a:lnTo>
                  <a:pt x="46936" y="80174"/>
                </a:lnTo>
                <a:lnTo>
                  <a:pt x="80772" y="73152"/>
                </a:lnTo>
                <a:close/>
              </a:path>
              <a:path w="445135" h="1988820">
                <a:moveTo>
                  <a:pt x="46936" y="80174"/>
                </a:moveTo>
                <a:lnTo>
                  <a:pt x="44196" y="67056"/>
                </a:lnTo>
                <a:lnTo>
                  <a:pt x="30480" y="70104"/>
                </a:lnTo>
                <a:lnTo>
                  <a:pt x="33180" y="83029"/>
                </a:lnTo>
                <a:lnTo>
                  <a:pt x="46936" y="80174"/>
                </a:lnTo>
                <a:close/>
              </a:path>
              <a:path w="445135" h="1988820">
                <a:moveTo>
                  <a:pt x="33180" y="83029"/>
                </a:moveTo>
                <a:lnTo>
                  <a:pt x="30480" y="70104"/>
                </a:lnTo>
                <a:lnTo>
                  <a:pt x="30480" y="83589"/>
                </a:lnTo>
                <a:lnTo>
                  <a:pt x="33180" y="83029"/>
                </a:lnTo>
                <a:close/>
              </a:path>
              <a:path w="445135" h="1988820">
                <a:moveTo>
                  <a:pt x="445008" y="1985772"/>
                </a:moveTo>
                <a:lnTo>
                  <a:pt x="46936" y="80174"/>
                </a:lnTo>
                <a:lnTo>
                  <a:pt x="33180" y="83029"/>
                </a:lnTo>
                <a:lnTo>
                  <a:pt x="431292" y="1988820"/>
                </a:lnTo>
                <a:lnTo>
                  <a:pt x="445008" y="19857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057401" y="2659608"/>
            <a:ext cx="2207491" cy="522194"/>
          </a:xfrm>
          <a:custGeom>
            <a:avLst/>
            <a:gdLst/>
            <a:ahLst/>
            <a:cxnLst/>
            <a:rect l="l" t="t" r="r" b="b"/>
            <a:pathLst>
              <a:path w="2428240" h="591820">
                <a:moveTo>
                  <a:pt x="1214627" y="0"/>
                </a:moveTo>
                <a:lnTo>
                  <a:pt x="1140506" y="540"/>
                </a:lnTo>
                <a:lnTo>
                  <a:pt x="1067576" y="2141"/>
                </a:lnTo>
                <a:lnTo>
                  <a:pt x="995964" y="4770"/>
                </a:lnTo>
                <a:lnTo>
                  <a:pt x="925796" y="8398"/>
                </a:lnTo>
                <a:lnTo>
                  <a:pt x="857197" y="12992"/>
                </a:lnTo>
                <a:lnTo>
                  <a:pt x="790295" y="18522"/>
                </a:lnTo>
                <a:lnTo>
                  <a:pt x="725214" y="24956"/>
                </a:lnTo>
                <a:lnTo>
                  <a:pt x="662080" y="32264"/>
                </a:lnTo>
                <a:lnTo>
                  <a:pt x="601020" y="40414"/>
                </a:lnTo>
                <a:lnTo>
                  <a:pt x="542159" y="49375"/>
                </a:lnTo>
                <a:lnTo>
                  <a:pt x="485623" y="59116"/>
                </a:lnTo>
                <a:lnTo>
                  <a:pt x="431538" y="69606"/>
                </a:lnTo>
                <a:lnTo>
                  <a:pt x="380030" y="80814"/>
                </a:lnTo>
                <a:lnTo>
                  <a:pt x="331225" y="92708"/>
                </a:lnTo>
                <a:lnTo>
                  <a:pt x="285249" y="105258"/>
                </a:lnTo>
                <a:lnTo>
                  <a:pt x="242227" y="118432"/>
                </a:lnTo>
                <a:lnTo>
                  <a:pt x="202286" y="132200"/>
                </a:lnTo>
                <a:lnTo>
                  <a:pt x="165551" y="146529"/>
                </a:lnTo>
                <a:lnTo>
                  <a:pt x="102204" y="176750"/>
                </a:lnTo>
                <a:lnTo>
                  <a:pt x="53194" y="208846"/>
                </a:lnTo>
                <a:lnTo>
                  <a:pt x="19527" y="242568"/>
                </a:lnTo>
                <a:lnTo>
                  <a:pt x="2211" y="277667"/>
                </a:lnTo>
                <a:lnTo>
                  <a:pt x="0" y="295655"/>
                </a:lnTo>
                <a:lnTo>
                  <a:pt x="2211" y="313644"/>
                </a:lnTo>
                <a:lnTo>
                  <a:pt x="19527" y="348743"/>
                </a:lnTo>
                <a:lnTo>
                  <a:pt x="53194" y="382465"/>
                </a:lnTo>
                <a:lnTo>
                  <a:pt x="102204" y="414561"/>
                </a:lnTo>
                <a:lnTo>
                  <a:pt x="165551" y="444782"/>
                </a:lnTo>
                <a:lnTo>
                  <a:pt x="202286" y="459111"/>
                </a:lnTo>
                <a:lnTo>
                  <a:pt x="242227" y="472879"/>
                </a:lnTo>
                <a:lnTo>
                  <a:pt x="285249" y="486053"/>
                </a:lnTo>
                <a:lnTo>
                  <a:pt x="331225" y="498603"/>
                </a:lnTo>
                <a:lnTo>
                  <a:pt x="380030" y="510497"/>
                </a:lnTo>
                <a:lnTo>
                  <a:pt x="431538" y="521705"/>
                </a:lnTo>
                <a:lnTo>
                  <a:pt x="485623" y="532195"/>
                </a:lnTo>
                <a:lnTo>
                  <a:pt x="542159" y="541936"/>
                </a:lnTo>
                <a:lnTo>
                  <a:pt x="601020" y="550897"/>
                </a:lnTo>
                <a:lnTo>
                  <a:pt x="662080" y="559047"/>
                </a:lnTo>
                <a:lnTo>
                  <a:pt x="725214" y="566355"/>
                </a:lnTo>
                <a:lnTo>
                  <a:pt x="790295" y="572789"/>
                </a:lnTo>
                <a:lnTo>
                  <a:pt x="857197" y="578319"/>
                </a:lnTo>
                <a:lnTo>
                  <a:pt x="925796" y="582913"/>
                </a:lnTo>
                <a:lnTo>
                  <a:pt x="995964" y="586541"/>
                </a:lnTo>
                <a:lnTo>
                  <a:pt x="1067576" y="589170"/>
                </a:lnTo>
                <a:lnTo>
                  <a:pt x="1140506" y="590771"/>
                </a:lnTo>
                <a:lnTo>
                  <a:pt x="1214627" y="591311"/>
                </a:lnTo>
                <a:lnTo>
                  <a:pt x="1288586" y="590771"/>
                </a:lnTo>
                <a:lnTo>
                  <a:pt x="1361365" y="589170"/>
                </a:lnTo>
                <a:lnTo>
                  <a:pt x="1432838" y="586541"/>
                </a:lnTo>
                <a:lnTo>
                  <a:pt x="1502877" y="582913"/>
                </a:lnTo>
                <a:lnTo>
                  <a:pt x="1571358" y="578319"/>
                </a:lnTo>
                <a:lnTo>
                  <a:pt x="1638153" y="572789"/>
                </a:lnTo>
                <a:lnTo>
                  <a:pt x="1703137" y="566355"/>
                </a:lnTo>
                <a:lnTo>
                  <a:pt x="1766182" y="559047"/>
                </a:lnTo>
                <a:lnTo>
                  <a:pt x="1827163" y="550897"/>
                </a:lnTo>
                <a:lnTo>
                  <a:pt x="1885952" y="541936"/>
                </a:lnTo>
                <a:lnTo>
                  <a:pt x="1942425" y="532195"/>
                </a:lnTo>
                <a:lnTo>
                  <a:pt x="1996454" y="521705"/>
                </a:lnTo>
                <a:lnTo>
                  <a:pt x="2047913" y="510497"/>
                </a:lnTo>
                <a:lnTo>
                  <a:pt x="2096676" y="498603"/>
                </a:lnTo>
                <a:lnTo>
                  <a:pt x="2142616" y="486053"/>
                </a:lnTo>
                <a:lnTo>
                  <a:pt x="2185607" y="472879"/>
                </a:lnTo>
                <a:lnTo>
                  <a:pt x="2225523" y="459111"/>
                </a:lnTo>
                <a:lnTo>
                  <a:pt x="2262236" y="444782"/>
                </a:lnTo>
                <a:lnTo>
                  <a:pt x="2325553" y="414561"/>
                </a:lnTo>
                <a:lnTo>
                  <a:pt x="2374547" y="382465"/>
                </a:lnTo>
                <a:lnTo>
                  <a:pt x="2408206" y="348743"/>
                </a:lnTo>
                <a:lnTo>
                  <a:pt x="2425520" y="313644"/>
                </a:lnTo>
                <a:lnTo>
                  <a:pt x="2427731" y="295655"/>
                </a:lnTo>
                <a:lnTo>
                  <a:pt x="2425520" y="277667"/>
                </a:lnTo>
                <a:lnTo>
                  <a:pt x="2408206" y="242568"/>
                </a:lnTo>
                <a:lnTo>
                  <a:pt x="2374547" y="208846"/>
                </a:lnTo>
                <a:lnTo>
                  <a:pt x="2325553" y="176750"/>
                </a:lnTo>
                <a:lnTo>
                  <a:pt x="2262236" y="146529"/>
                </a:lnTo>
                <a:lnTo>
                  <a:pt x="2225523" y="132200"/>
                </a:lnTo>
                <a:lnTo>
                  <a:pt x="2185607" y="118432"/>
                </a:lnTo>
                <a:lnTo>
                  <a:pt x="2142616" y="105258"/>
                </a:lnTo>
                <a:lnTo>
                  <a:pt x="2096676" y="92708"/>
                </a:lnTo>
                <a:lnTo>
                  <a:pt x="2047913" y="80814"/>
                </a:lnTo>
                <a:lnTo>
                  <a:pt x="1996454" y="69606"/>
                </a:lnTo>
                <a:lnTo>
                  <a:pt x="1942425" y="59116"/>
                </a:lnTo>
                <a:lnTo>
                  <a:pt x="1885952" y="49375"/>
                </a:lnTo>
                <a:lnTo>
                  <a:pt x="1827163" y="40414"/>
                </a:lnTo>
                <a:lnTo>
                  <a:pt x="1766182" y="32264"/>
                </a:lnTo>
                <a:lnTo>
                  <a:pt x="1703137" y="24956"/>
                </a:lnTo>
                <a:lnTo>
                  <a:pt x="1638153" y="18522"/>
                </a:lnTo>
                <a:lnTo>
                  <a:pt x="1571358" y="12992"/>
                </a:lnTo>
                <a:lnTo>
                  <a:pt x="1502877" y="8398"/>
                </a:lnTo>
                <a:lnTo>
                  <a:pt x="1432838" y="4770"/>
                </a:lnTo>
                <a:lnTo>
                  <a:pt x="1361365" y="2141"/>
                </a:lnTo>
                <a:lnTo>
                  <a:pt x="1288586" y="540"/>
                </a:lnTo>
                <a:lnTo>
                  <a:pt x="1214627" y="0"/>
                </a:lnTo>
                <a:close/>
              </a:path>
            </a:pathLst>
          </a:custGeom>
          <a:ln w="138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638447" y="2449873"/>
            <a:ext cx="1909618" cy="638473"/>
          </a:xfrm>
          <a:prstGeom prst="rect">
            <a:avLst/>
          </a:prstGeom>
          <a:solidFill>
            <a:srgbClr val="FFFFFF"/>
          </a:solidFill>
          <a:ln w="13830">
            <a:solidFill>
              <a:srgbClr val="FF0000"/>
            </a:solidFill>
          </a:ln>
        </p:spPr>
        <p:txBody>
          <a:bodyPr vert="horz" wrap="square" lIns="0" tIns="55845" rIns="0" bIns="0" rtlCol="0">
            <a:spAutoFit/>
          </a:bodyPr>
          <a:lstStyle/>
          <a:p>
            <a:pPr marL="96874" marR="367553">
              <a:lnSpc>
                <a:spcPct val="96700"/>
              </a:lnSpc>
              <a:spcBef>
                <a:spcPts val="440"/>
              </a:spcBef>
            </a:pP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Toolbar for  Mechanical</a:t>
            </a:r>
            <a:r>
              <a:rPr sz="1300" spc="-49" dirty="0">
                <a:solidFill>
                  <a:srgbClr val="3131CD"/>
                </a:solidFill>
                <a:latin typeface="Cambria"/>
                <a:cs typeface="Cambria"/>
              </a:rPr>
              <a:t> </a:t>
            </a:r>
            <a:r>
              <a:rPr sz="1300" spc="4" dirty="0">
                <a:solidFill>
                  <a:srgbClr val="3131CD"/>
                </a:solidFill>
                <a:latin typeface="Cambria"/>
                <a:cs typeface="Cambria"/>
              </a:rPr>
              <a:t>System  Design</a:t>
            </a:r>
            <a:endParaRPr sz="1300" dirty="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02561" y="1867532"/>
            <a:ext cx="251114" cy="590550"/>
          </a:xfrm>
          <a:custGeom>
            <a:avLst/>
            <a:gdLst/>
            <a:ahLst/>
            <a:cxnLst/>
            <a:rect l="l" t="t" r="r" b="b"/>
            <a:pathLst>
              <a:path w="276225" h="669289">
                <a:moveTo>
                  <a:pt x="76200" y="62484"/>
                </a:moveTo>
                <a:lnTo>
                  <a:pt x="7620" y="0"/>
                </a:lnTo>
                <a:lnTo>
                  <a:pt x="0" y="92964"/>
                </a:lnTo>
                <a:lnTo>
                  <a:pt x="25908" y="82600"/>
                </a:lnTo>
                <a:lnTo>
                  <a:pt x="25908" y="67056"/>
                </a:lnTo>
                <a:lnTo>
                  <a:pt x="39624" y="62484"/>
                </a:lnTo>
                <a:lnTo>
                  <a:pt x="44597" y="75125"/>
                </a:lnTo>
                <a:lnTo>
                  <a:pt x="76200" y="62484"/>
                </a:lnTo>
                <a:close/>
              </a:path>
              <a:path w="276225" h="669289">
                <a:moveTo>
                  <a:pt x="44597" y="75125"/>
                </a:moveTo>
                <a:lnTo>
                  <a:pt x="39624" y="62484"/>
                </a:lnTo>
                <a:lnTo>
                  <a:pt x="25908" y="67056"/>
                </a:lnTo>
                <a:lnTo>
                  <a:pt x="31180" y="80491"/>
                </a:lnTo>
                <a:lnTo>
                  <a:pt x="44597" y="75125"/>
                </a:lnTo>
                <a:close/>
              </a:path>
              <a:path w="276225" h="669289">
                <a:moveTo>
                  <a:pt x="31180" y="80491"/>
                </a:moveTo>
                <a:lnTo>
                  <a:pt x="25908" y="67056"/>
                </a:lnTo>
                <a:lnTo>
                  <a:pt x="25908" y="82600"/>
                </a:lnTo>
                <a:lnTo>
                  <a:pt x="31180" y="80491"/>
                </a:lnTo>
                <a:close/>
              </a:path>
              <a:path w="276225" h="669289">
                <a:moveTo>
                  <a:pt x="275844" y="662940"/>
                </a:moveTo>
                <a:lnTo>
                  <a:pt x="44597" y="75125"/>
                </a:lnTo>
                <a:lnTo>
                  <a:pt x="31180" y="80491"/>
                </a:lnTo>
                <a:lnTo>
                  <a:pt x="262128" y="669036"/>
                </a:lnTo>
                <a:lnTo>
                  <a:pt x="275844" y="6629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784869" y="3658945"/>
            <a:ext cx="1982932" cy="652283"/>
          </a:xfrm>
          <a:prstGeom prst="rect">
            <a:avLst/>
          </a:prstGeom>
          <a:solidFill>
            <a:srgbClr val="FFFFFF"/>
          </a:solidFill>
          <a:ln w="13830">
            <a:solidFill>
              <a:srgbClr val="FF0000"/>
            </a:solidFill>
          </a:ln>
        </p:spPr>
        <p:txBody>
          <a:bodyPr vert="horz" wrap="square" lIns="0" tIns="69522" rIns="0" bIns="0" rtlCol="0">
            <a:spAutoFit/>
          </a:bodyPr>
          <a:lstStyle/>
          <a:p>
            <a:pPr marL="309998" marR="304869" algn="ctr">
              <a:lnSpc>
                <a:spcPct val="96700"/>
              </a:lnSpc>
              <a:spcBef>
                <a:spcPts val="547"/>
              </a:spcBef>
            </a:pP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Pick </a:t>
            </a:r>
            <a:r>
              <a:rPr sz="1300" spc="9" dirty="0">
                <a:solidFill>
                  <a:srgbClr val="3131CD"/>
                </a:solidFill>
                <a:latin typeface="Cambria"/>
                <a:cs typeface="Cambria"/>
              </a:rPr>
              <a:t>&amp; 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Place  Components</a:t>
            </a:r>
            <a:r>
              <a:rPr sz="1300" spc="-31" dirty="0">
                <a:solidFill>
                  <a:srgbClr val="3131CD"/>
                </a:solidFill>
                <a:latin typeface="Cambria"/>
                <a:cs typeface="Cambria"/>
              </a:rPr>
              <a:t> 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from  Toolbar</a:t>
            </a:r>
            <a:endParaRPr sz="1300" dirty="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6718" y="5935931"/>
            <a:ext cx="6961909" cy="289806"/>
          </a:xfrm>
          <a:prstGeom prst="rect">
            <a:avLst/>
          </a:prstGeom>
          <a:ln w="13830">
            <a:solidFill>
              <a:srgbClr val="FF0000"/>
            </a:solidFill>
          </a:ln>
        </p:spPr>
        <p:txBody>
          <a:bodyPr vert="horz" wrap="square" lIns="0" tIns="27923" rIns="0" bIns="0" rtlCol="0">
            <a:spAutoFit/>
          </a:bodyPr>
          <a:lstStyle/>
          <a:p>
            <a:pPr marL="295182">
              <a:spcBef>
                <a:spcPts val="220"/>
              </a:spcBef>
            </a:pPr>
            <a:r>
              <a:rPr sz="1700" dirty="0">
                <a:solidFill>
                  <a:srgbClr val="3131CD"/>
                </a:solidFill>
                <a:latin typeface="Cambria"/>
                <a:cs typeface="Cambria"/>
              </a:rPr>
              <a:t>For Q172 CPU, 8 pages and for Q173 CPU, 32 pages </a:t>
            </a:r>
            <a:r>
              <a:rPr sz="1700" spc="-4" dirty="0">
                <a:solidFill>
                  <a:srgbClr val="3131CD"/>
                </a:solidFill>
                <a:latin typeface="Cambria"/>
                <a:cs typeface="Cambria"/>
              </a:rPr>
              <a:t>can be</a:t>
            </a:r>
            <a:r>
              <a:rPr sz="1700" spc="27" dirty="0">
                <a:solidFill>
                  <a:srgbClr val="3131CD"/>
                </a:solidFill>
                <a:latin typeface="Cambria"/>
                <a:cs typeface="Cambria"/>
              </a:rPr>
              <a:t> </a:t>
            </a:r>
            <a:r>
              <a:rPr sz="1700" dirty="0">
                <a:solidFill>
                  <a:srgbClr val="3131CD"/>
                </a:solidFill>
                <a:latin typeface="Cambria"/>
                <a:cs typeface="Cambria"/>
              </a:rPr>
              <a:t>created</a:t>
            </a:r>
            <a:endParaRPr sz="17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569926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813" y="247066"/>
            <a:ext cx="4724400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-85" dirty="0"/>
              <a:t>Mechanical </a:t>
            </a:r>
            <a:r>
              <a:rPr sz="2400" spc="-148" dirty="0"/>
              <a:t>System </a:t>
            </a:r>
            <a:r>
              <a:rPr sz="2400" spc="-108" dirty="0"/>
              <a:t>Program </a:t>
            </a:r>
            <a:r>
              <a:rPr sz="2400" spc="-9" dirty="0"/>
              <a:t>:</a:t>
            </a:r>
            <a:r>
              <a:rPr sz="2400" spc="-206" dirty="0"/>
              <a:t> </a:t>
            </a:r>
            <a:r>
              <a:rPr sz="2400" spc="-148" dirty="0"/>
              <a:t>Sample</a:t>
            </a:r>
          </a:p>
        </p:txBody>
      </p:sp>
      <p:sp>
        <p:nvSpPr>
          <p:cNvPr id="3" name="object 3"/>
          <p:cNvSpPr/>
          <p:nvPr/>
        </p:nvSpPr>
        <p:spPr>
          <a:xfrm>
            <a:off x="1545772" y="1295401"/>
            <a:ext cx="8697883" cy="3692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2886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1992" y="247066"/>
            <a:ext cx="3020008" cy="342756"/>
          </a:xfrm>
          <a:prstGeom prst="rect">
            <a:avLst/>
          </a:prstGeom>
        </p:spPr>
        <p:txBody>
          <a:bodyPr vert="horz" wrap="square" lIns="0" tIns="10257" rIns="0" bIns="0" rtlCol="0" anchor="ctr">
            <a:spAutoFit/>
          </a:bodyPr>
          <a:lstStyle/>
          <a:p>
            <a:pPr marL="11397">
              <a:spcBef>
                <a:spcPts val="81"/>
              </a:spcBef>
            </a:pPr>
            <a:r>
              <a:rPr sz="2400" spc="-417" dirty="0"/>
              <a:t>S</a:t>
            </a:r>
            <a:r>
              <a:rPr lang="en-US" sz="2400" spc="-417" dirty="0"/>
              <a:t> </a:t>
            </a:r>
            <a:r>
              <a:rPr sz="2400" spc="-417" dirty="0" err="1"/>
              <a:t>S</a:t>
            </a:r>
            <a:r>
              <a:rPr lang="en-US" sz="2400" spc="-417" dirty="0"/>
              <a:t> </a:t>
            </a:r>
            <a:r>
              <a:rPr sz="2400" spc="-417" dirty="0"/>
              <a:t>C</a:t>
            </a:r>
            <a:r>
              <a:rPr lang="en-US" sz="2400" spc="-417" dirty="0"/>
              <a:t>  </a:t>
            </a:r>
            <a:r>
              <a:rPr sz="2400" spc="-417" dirty="0"/>
              <a:t>N</a:t>
            </a:r>
            <a:r>
              <a:rPr lang="en-US" sz="2400" spc="-417" dirty="0"/>
              <a:t>  </a:t>
            </a:r>
            <a:r>
              <a:rPr sz="2400" spc="-417" dirty="0"/>
              <a:t>E</a:t>
            </a:r>
            <a:r>
              <a:rPr lang="en-US" sz="2400" spc="-417" dirty="0"/>
              <a:t> </a:t>
            </a:r>
            <a:r>
              <a:rPr sz="2400" spc="-417" dirty="0"/>
              <a:t>T</a:t>
            </a:r>
            <a:r>
              <a:rPr lang="en-US" sz="2400" spc="-417" dirty="0"/>
              <a:t>  </a:t>
            </a:r>
            <a:r>
              <a:rPr sz="2400" spc="-417" dirty="0"/>
              <a:t> </a:t>
            </a:r>
            <a:r>
              <a:rPr sz="2400" spc="-36" dirty="0"/>
              <a:t>III</a:t>
            </a:r>
            <a:r>
              <a:rPr sz="2400" spc="-179" dirty="0"/>
              <a:t> </a:t>
            </a:r>
            <a:r>
              <a:rPr lang="en-US" sz="2400" spc="-179" dirty="0"/>
              <a:t> </a:t>
            </a:r>
            <a:r>
              <a:rPr sz="2400" spc="22" dirty="0"/>
              <a:t>Monitor</a:t>
            </a:r>
            <a:r>
              <a:rPr lang="en-US" sz="2400" spc="22" dirty="0"/>
              <a:t>:</a:t>
            </a:r>
            <a:endParaRPr sz="2400" spc="22" dirty="0"/>
          </a:p>
        </p:txBody>
      </p:sp>
      <p:sp>
        <p:nvSpPr>
          <p:cNvPr id="3" name="object 3"/>
          <p:cNvSpPr txBox="1"/>
          <p:nvPr/>
        </p:nvSpPr>
        <p:spPr>
          <a:xfrm>
            <a:off x="1683328" y="1745427"/>
            <a:ext cx="1747405" cy="853628"/>
          </a:xfrm>
          <a:prstGeom prst="rect">
            <a:avLst/>
          </a:prstGeom>
          <a:ln w="13830">
            <a:solidFill>
              <a:srgbClr val="FF0000"/>
            </a:solidFill>
          </a:ln>
        </p:spPr>
        <p:txBody>
          <a:bodyPr vert="horz" wrap="square" lIns="0" tIns="45018" rIns="0" bIns="0" rtlCol="0">
            <a:spAutoFit/>
          </a:bodyPr>
          <a:lstStyle/>
          <a:p>
            <a:pPr marL="125367" marR="120808" indent="570" algn="ctr">
              <a:lnSpc>
                <a:spcPct val="101299"/>
              </a:lnSpc>
              <a:spcBef>
                <a:spcPts val="354"/>
              </a:spcBef>
            </a:pP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S</a:t>
            </a:r>
            <a:r>
              <a:rPr lang="en-US" sz="1300" dirty="0">
                <a:solidFill>
                  <a:srgbClr val="3131CD"/>
                </a:solidFill>
                <a:latin typeface="Cambria"/>
                <a:cs typeface="Cambria"/>
              </a:rPr>
              <a:t>t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ate of </a:t>
            </a:r>
            <a:r>
              <a:rPr sz="1300" spc="4" dirty="0">
                <a:solidFill>
                  <a:srgbClr val="3131CD"/>
                </a:solidFill>
                <a:latin typeface="Cambria"/>
                <a:cs typeface="Cambria"/>
              </a:rPr>
              <a:t>SSCNET 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III  Network including  state information</a:t>
            </a:r>
            <a:r>
              <a:rPr sz="1300" spc="-31" dirty="0">
                <a:solidFill>
                  <a:srgbClr val="3131CD"/>
                </a:solidFill>
                <a:latin typeface="Cambria"/>
                <a:cs typeface="Cambria"/>
              </a:rPr>
              <a:t> </a:t>
            </a:r>
            <a:r>
              <a:rPr sz="1300" dirty="0">
                <a:solidFill>
                  <a:srgbClr val="3131CD"/>
                </a:solidFill>
                <a:latin typeface="Cambria"/>
                <a:cs typeface="Cambria"/>
              </a:rPr>
              <a:t>of  amplifiers.</a:t>
            </a:r>
            <a:endParaRPr sz="1300" dirty="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81400" y="1111309"/>
            <a:ext cx="6781800" cy="4409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4971" y="1152412"/>
            <a:ext cx="414251" cy="381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0813" y="1148378"/>
            <a:ext cx="422564" cy="389964"/>
          </a:xfrm>
          <a:custGeom>
            <a:avLst/>
            <a:gdLst/>
            <a:ahLst/>
            <a:cxnLst/>
            <a:rect l="l" t="t" r="r" b="b"/>
            <a:pathLst>
              <a:path w="464819" h="441960">
                <a:moveTo>
                  <a:pt x="0" y="0"/>
                </a:moveTo>
                <a:lnTo>
                  <a:pt x="0" y="441959"/>
                </a:lnTo>
                <a:lnTo>
                  <a:pt x="464819" y="441959"/>
                </a:lnTo>
                <a:lnTo>
                  <a:pt x="464819" y="0"/>
                </a:lnTo>
                <a:lnTo>
                  <a:pt x="0" y="0"/>
                </a:lnTo>
                <a:close/>
              </a:path>
            </a:pathLst>
          </a:custGeom>
          <a:ln w="103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930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BD6A-540F-4199-B9FB-DEEA77D5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1600200"/>
            <a:ext cx="6400800" cy="3048000"/>
          </a:xfrm>
        </p:spPr>
        <p:txBody>
          <a:bodyPr>
            <a:noAutofit/>
          </a:bodyPr>
          <a:lstStyle/>
          <a:p>
            <a:r>
              <a:rPr lang="en-US" sz="4800" dirty="0"/>
              <a:t>MMN Nagar Press Configuration with Motion Logic Controller</a:t>
            </a:r>
          </a:p>
        </p:txBody>
      </p:sp>
    </p:spTree>
    <p:extLst>
      <p:ext uri="{BB962C8B-B14F-4D97-AF65-F5344CB8AC3E}">
        <p14:creationId xmlns:p14="http://schemas.microsoft.com/office/powerpoint/2010/main" val="2292441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3352800" cy="487362"/>
          </a:xfrm>
        </p:spPr>
        <p:txBody>
          <a:bodyPr>
            <a:normAutofit/>
          </a:bodyPr>
          <a:lstStyle/>
          <a:p>
            <a:r>
              <a:rPr lang="en-US" sz="2400" dirty="0"/>
              <a:t>MMNagar Configuration: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38201"/>
            <a:ext cx="8229600" cy="5287963"/>
          </a:xfrm>
        </p:spPr>
        <p:txBody>
          <a:bodyPr>
            <a:normAutofit/>
          </a:bodyPr>
          <a:lstStyle/>
          <a:p>
            <a:r>
              <a:rPr lang="en-US" sz="2000" dirty="0"/>
              <a:t>Total drives in T44 cabinet-8(for 3 towers=24)</a:t>
            </a:r>
          </a:p>
          <a:p>
            <a:r>
              <a:rPr lang="en-US" sz="2000" dirty="0"/>
              <a:t>Total drives in T11 cabinet-6</a:t>
            </a:r>
          </a:p>
          <a:p>
            <a:r>
              <a:rPr lang="en-US" sz="2000" dirty="0"/>
              <a:t>Total drives in Webpath cabinet-9</a:t>
            </a:r>
          </a:p>
          <a:p>
            <a:r>
              <a:rPr lang="en-US" sz="2000" dirty="0"/>
              <a:t>Total drives in Folder cabinet-4</a:t>
            </a:r>
          </a:p>
          <a:p>
            <a:r>
              <a:rPr lang="en-US" sz="2000" dirty="0"/>
              <a:t>Total drives in Balloon former cabinet-3</a:t>
            </a:r>
          </a:p>
          <a:p>
            <a:r>
              <a:rPr lang="en-US" sz="2000" dirty="0"/>
              <a:t>Total drives=46 drives required.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3109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304800"/>
            <a:ext cx="82296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Motion Logic Configuration:(1st possibility)</a:t>
            </a:r>
          </a:p>
          <a:p>
            <a:pPr marL="0" indent="0">
              <a:buNone/>
            </a:pPr>
            <a:r>
              <a:rPr lang="en-US" sz="2000" dirty="0"/>
              <a:t>PLC Rack Configuration</a:t>
            </a:r>
          </a:p>
          <a:p>
            <a:pPr marL="0" indent="0">
              <a:buNone/>
            </a:pPr>
            <a:r>
              <a:rPr lang="en-US" sz="2000" dirty="0"/>
              <a:t>1.Q06UDEH CPU(sequential CPU)</a:t>
            </a:r>
          </a:p>
          <a:p>
            <a:pPr marL="0" indent="0">
              <a:buNone/>
            </a:pPr>
            <a:r>
              <a:rPr lang="en-US" sz="2000" dirty="0"/>
              <a:t>2.Q173D- 32 axis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b="1" dirty="0"/>
              <a:t>AT1,AT2,AT3/AT4 and AT5 -30 drives (Cycle time 1.77ms)</a:t>
            </a:r>
          </a:p>
          <a:p>
            <a:pPr marL="0" indent="0">
              <a:buNone/>
            </a:pPr>
            <a:r>
              <a:rPr lang="en-US" sz="2000" dirty="0"/>
              <a:t>3.Q173D-32 axis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/>
              <a:t>Webpath,Folder,Ballon-16 drives (cycle time 0.88ms)</a:t>
            </a:r>
          </a:p>
          <a:p>
            <a:pPr marL="0" indent="0">
              <a:buNone/>
            </a:pPr>
            <a:r>
              <a:rPr lang="en-US" sz="2000" dirty="0"/>
              <a:t>4.QJ71LP21-25(For Communicating with Unit CPU)</a:t>
            </a:r>
          </a:p>
          <a:p>
            <a:pPr marL="0" indent="0">
              <a:buNone/>
            </a:pPr>
            <a:r>
              <a:rPr lang="en-US" sz="2000" dirty="0"/>
              <a:t>5.QJ61BT11N(For external inputs and outputs)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Drives to be Used for is- </a:t>
            </a:r>
            <a:r>
              <a:rPr lang="en-US" sz="2000" b="1" dirty="0"/>
              <a:t>MR-J3</a:t>
            </a:r>
            <a:r>
              <a:rPr lang="en-US" sz="2000" dirty="0"/>
              <a:t> type</a:t>
            </a:r>
          </a:p>
          <a:p>
            <a:r>
              <a:rPr lang="en-US" sz="2000" dirty="0"/>
              <a:t>Motor to be Used is- </a:t>
            </a:r>
            <a:r>
              <a:rPr lang="en-US" sz="2000" b="1" dirty="0"/>
              <a:t>HA</a:t>
            </a:r>
            <a:r>
              <a:rPr lang="en-US" sz="2000" dirty="0"/>
              <a:t> series servo Motor (5kW to 55kW available)</a:t>
            </a:r>
          </a:p>
          <a:p>
            <a:r>
              <a:rPr lang="en-US" sz="2000" dirty="0"/>
              <a:t>Communication-SSCNET III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52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09600"/>
            <a:ext cx="8763000" cy="6144215"/>
          </a:xfrm>
        </p:spPr>
      </p:pic>
      <p:sp>
        <p:nvSpPr>
          <p:cNvPr id="5" name="TextBox 4"/>
          <p:cNvSpPr txBox="1"/>
          <p:nvPr/>
        </p:nvSpPr>
        <p:spPr>
          <a:xfrm>
            <a:off x="1514476" y="76201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Motion CPU 1</a:t>
            </a:r>
            <a:r>
              <a:rPr lang="en-US" sz="2000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17044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6" y="397907"/>
            <a:ext cx="9011091" cy="6307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3526" y="28576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Motion CPU 2</a:t>
            </a:r>
            <a:r>
              <a:rPr lang="en-US" sz="2000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4379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0770" y="1744715"/>
            <a:ext cx="7019965" cy="5005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939" y="266475"/>
            <a:ext cx="2714122" cy="347359"/>
          </a:xfrm>
          <a:prstGeom prst="rect">
            <a:avLst/>
          </a:prstGeom>
        </p:spPr>
        <p:txBody>
          <a:bodyPr vert="horz" wrap="square" lIns="0" tIns="14816" rIns="0" bIns="0" rtlCol="0" anchor="ctr">
            <a:spAutoFit/>
          </a:bodyPr>
          <a:lstStyle/>
          <a:p>
            <a:pPr marL="11397">
              <a:spcBef>
                <a:spcPts val="117"/>
              </a:spcBef>
            </a:pPr>
            <a:r>
              <a:rPr sz="2400" spc="-121" dirty="0"/>
              <a:t>System</a:t>
            </a:r>
            <a:r>
              <a:rPr sz="2400" spc="-188" dirty="0"/>
              <a:t> </a:t>
            </a:r>
            <a:r>
              <a:rPr sz="2400" spc="-40" dirty="0"/>
              <a:t>Configuration</a:t>
            </a:r>
            <a:r>
              <a:rPr lang="en-US" sz="2400" spc="-40" dirty="0"/>
              <a:t>:</a:t>
            </a:r>
            <a:endParaRPr sz="2400" spc="-40" dirty="0"/>
          </a:p>
        </p:txBody>
      </p:sp>
      <p:sp>
        <p:nvSpPr>
          <p:cNvPr id="4" name="object 4"/>
          <p:cNvSpPr txBox="1"/>
          <p:nvPr/>
        </p:nvSpPr>
        <p:spPr>
          <a:xfrm>
            <a:off x="4990172" y="1153808"/>
            <a:ext cx="5521036" cy="246944"/>
          </a:xfrm>
          <a:prstGeom prst="rect">
            <a:avLst/>
          </a:prstGeom>
        </p:spPr>
        <p:txBody>
          <a:bodyPr vert="horz" wrap="square" lIns="0" tIns="15956" rIns="0" bIns="0" rtlCol="0">
            <a:spAutoFit/>
          </a:bodyPr>
          <a:lstStyle/>
          <a:p>
            <a:pPr marL="11397">
              <a:spcBef>
                <a:spcPts val="126"/>
              </a:spcBef>
              <a:tabLst>
                <a:tab pos="1345413" algn="l"/>
              </a:tabLst>
            </a:pPr>
            <a:r>
              <a:rPr sz="1500" b="1" u="heavy" spc="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500" b="1" u="heavy" spc="1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sz="1500" b="1" spc="18" dirty="0">
                <a:latin typeface="Arial"/>
                <a:cs typeface="Arial"/>
              </a:rPr>
              <a:t>se module </a:t>
            </a:r>
            <a:r>
              <a:rPr sz="1500" b="1" spc="13" dirty="0">
                <a:latin typeface="Arial"/>
                <a:cs typeface="Arial"/>
              </a:rPr>
              <a:t>are </a:t>
            </a:r>
            <a:r>
              <a:rPr sz="1500" b="1" spc="18" dirty="0">
                <a:latin typeface="Arial"/>
                <a:cs typeface="Arial"/>
              </a:rPr>
              <a:t>assigned </a:t>
            </a:r>
            <a:r>
              <a:rPr sz="1500" b="1" spc="13" dirty="0">
                <a:latin typeface="Arial"/>
                <a:cs typeface="Arial"/>
              </a:rPr>
              <a:t>to</a:t>
            </a:r>
            <a:r>
              <a:rPr sz="1500" b="1" spc="-49" dirty="0">
                <a:latin typeface="Arial"/>
                <a:cs typeface="Arial"/>
              </a:rPr>
              <a:t> </a:t>
            </a:r>
            <a:r>
              <a:rPr sz="1500" b="1" spc="18" dirty="0">
                <a:latin typeface="Arial"/>
                <a:cs typeface="Arial"/>
              </a:rPr>
              <a:t>Motion-CPU.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9765" y="3268528"/>
            <a:ext cx="1019464" cy="246944"/>
          </a:xfrm>
          <a:prstGeom prst="rect">
            <a:avLst/>
          </a:prstGeom>
        </p:spPr>
        <p:txBody>
          <a:bodyPr vert="horz" wrap="square" lIns="0" tIns="15956" rIns="0" bIns="0" rtlCol="0">
            <a:spAutoFit/>
          </a:bodyPr>
          <a:lstStyle/>
          <a:p>
            <a:pPr marL="11397">
              <a:spcBef>
                <a:spcPts val="126"/>
              </a:spcBef>
            </a:pPr>
            <a:r>
              <a:rPr sz="1500" b="1" spc="18" dirty="0">
                <a:latin typeface="Arial"/>
                <a:cs typeface="Arial"/>
              </a:rPr>
              <a:t>Main</a:t>
            </a:r>
            <a:r>
              <a:rPr sz="1500" b="1" spc="-58" dirty="0">
                <a:latin typeface="Arial"/>
                <a:cs typeface="Arial"/>
              </a:rPr>
              <a:t> </a:t>
            </a:r>
            <a:r>
              <a:rPr sz="1500" b="1" spc="22" dirty="0">
                <a:latin typeface="Arial"/>
                <a:cs typeface="Arial"/>
              </a:rPr>
              <a:t>Rack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39739" y="1343361"/>
            <a:ext cx="75045" cy="301438"/>
          </a:xfrm>
          <a:custGeom>
            <a:avLst/>
            <a:gdLst/>
            <a:ahLst/>
            <a:cxnLst/>
            <a:rect l="l" t="t" r="r" b="b"/>
            <a:pathLst>
              <a:path w="82550" h="341630">
                <a:moveTo>
                  <a:pt x="82296" y="257556"/>
                </a:moveTo>
                <a:lnTo>
                  <a:pt x="0" y="257556"/>
                </a:lnTo>
                <a:lnTo>
                  <a:pt x="33528" y="325853"/>
                </a:lnTo>
                <a:lnTo>
                  <a:pt x="33528" y="271272"/>
                </a:lnTo>
                <a:lnTo>
                  <a:pt x="47244" y="271272"/>
                </a:lnTo>
                <a:lnTo>
                  <a:pt x="47244" y="328958"/>
                </a:lnTo>
                <a:lnTo>
                  <a:pt x="82296" y="257556"/>
                </a:lnTo>
                <a:close/>
              </a:path>
              <a:path w="82550" h="341630">
                <a:moveTo>
                  <a:pt x="47244" y="257556"/>
                </a:moveTo>
                <a:lnTo>
                  <a:pt x="47244" y="0"/>
                </a:lnTo>
                <a:lnTo>
                  <a:pt x="33528" y="0"/>
                </a:lnTo>
                <a:lnTo>
                  <a:pt x="33528" y="257556"/>
                </a:lnTo>
                <a:lnTo>
                  <a:pt x="47244" y="257556"/>
                </a:lnTo>
                <a:close/>
              </a:path>
              <a:path w="82550" h="341630">
                <a:moveTo>
                  <a:pt x="47244" y="328958"/>
                </a:moveTo>
                <a:lnTo>
                  <a:pt x="47244" y="271272"/>
                </a:lnTo>
                <a:lnTo>
                  <a:pt x="33528" y="271272"/>
                </a:lnTo>
                <a:lnTo>
                  <a:pt x="33528" y="325853"/>
                </a:lnTo>
                <a:lnTo>
                  <a:pt x="41148" y="341376"/>
                </a:lnTo>
                <a:lnTo>
                  <a:pt x="47244" y="328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29032" y="3770106"/>
            <a:ext cx="1174750" cy="256615"/>
          </a:xfrm>
          <a:prstGeom prst="rect">
            <a:avLst/>
          </a:prstGeom>
        </p:spPr>
        <p:txBody>
          <a:bodyPr vert="horz" wrap="square" lIns="0" tIns="15956" rIns="0" bIns="0" rtlCol="0">
            <a:spAutoFit/>
          </a:bodyPr>
          <a:lstStyle/>
          <a:p>
            <a:pPr marL="11397">
              <a:spcBef>
                <a:spcPts val="126"/>
              </a:spcBef>
            </a:pPr>
            <a:r>
              <a:rPr sz="1500" b="1" spc="18" dirty="0">
                <a:latin typeface="Arial"/>
                <a:cs typeface="Arial"/>
              </a:rPr>
              <a:t>Motion-CPU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91496" y="3223261"/>
            <a:ext cx="436417" cy="579904"/>
          </a:xfrm>
          <a:custGeom>
            <a:avLst/>
            <a:gdLst/>
            <a:ahLst/>
            <a:cxnLst/>
            <a:rect l="l" t="t" r="r" b="b"/>
            <a:pathLst>
              <a:path w="480060" h="657225">
                <a:moveTo>
                  <a:pt x="436640" y="70945"/>
                </a:moveTo>
                <a:lnTo>
                  <a:pt x="426038" y="63234"/>
                </a:lnTo>
                <a:lnTo>
                  <a:pt x="0" y="649224"/>
                </a:lnTo>
                <a:lnTo>
                  <a:pt x="10668" y="656844"/>
                </a:lnTo>
                <a:lnTo>
                  <a:pt x="436640" y="70945"/>
                </a:lnTo>
                <a:close/>
              </a:path>
              <a:path w="480060" h="657225">
                <a:moveTo>
                  <a:pt x="480060" y="0"/>
                </a:moveTo>
                <a:lnTo>
                  <a:pt x="397764" y="42672"/>
                </a:lnTo>
                <a:lnTo>
                  <a:pt x="426038" y="63234"/>
                </a:lnTo>
                <a:lnTo>
                  <a:pt x="434340" y="51816"/>
                </a:lnTo>
                <a:lnTo>
                  <a:pt x="445008" y="59436"/>
                </a:lnTo>
                <a:lnTo>
                  <a:pt x="445008" y="77031"/>
                </a:lnTo>
                <a:lnTo>
                  <a:pt x="464820" y="91440"/>
                </a:lnTo>
                <a:lnTo>
                  <a:pt x="480060" y="0"/>
                </a:lnTo>
                <a:close/>
              </a:path>
              <a:path w="480060" h="657225">
                <a:moveTo>
                  <a:pt x="445008" y="59436"/>
                </a:moveTo>
                <a:lnTo>
                  <a:pt x="434340" y="51816"/>
                </a:lnTo>
                <a:lnTo>
                  <a:pt x="426038" y="63234"/>
                </a:lnTo>
                <a:lnTo>
                  <a:pt x="436640" y="70945"/>
                </a:lnTo>
                <a:lnTo>
                  <a:pt x="445008" y="59436"/>
                </a:lnTo>
                <a:close/>
              </a:path>
              <a:path w="480060" h="657225">
                <a:moveTo>
                  <a:pt x="445008" y="77031"/>
                </a:moveTo>
                <a:lnTo>
                  <a:pt x="445008" y="59436"/>
                </a:lnTo>
                <a:lnTo>
                  <a:pt x="436640" y="70945"/>
                </a:lnTo>
                <a:lnTo>
                  <a:pt x="445008" y="77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62630" y="1036320"/>
            <a:ext cx="2209223" cy="490601"/>
          </a:xfrm>
          <a:prstGeom prst="rect">
            <a:avLst/>
          </a:prstGeom>
        </p:spPr>
        <p:txBody>
          <a:bodyPr vert="horz" wrap="square" lIns="0" tIns="15956" rIns="0" bIns="0" rtlCol="0">
            <a:spAutoFit/>
          </a:bodyPr>
          <a:lstStyle/>
          <a:p>
            <a:pPr marL="1275892">
              <a:spcBef>
                <a:spcPts val="126"/>
              </a:spcBef>
            </a:pPr>
            <a:r>
              <a:rPr sz="1500" b="1" spc="22" dirty="0">
                <a:latin typeface="Arial"/>
                <a:cs typeface="Arial"/>
              </a:rPr>
              <a:t>QnU</a:t>
            </a:r>
            <a:r>
              <a:rPr sz="1500" b="1" spc="-58" dirty="0">
                <a:latin typeface="Arial"/>
                <a:cs typeface="Arial"/>
              </a:rPr>
              <a:t> </a:t>
            </a:r>
            <a:r>
              <a:rPr sz="1500" b="1" spc="22" dirty="0">
                <a:latin typeface="Arial"/>
                <a:cs typeface="Arial"/>
              </a:rPr>
              <a:t>CPU</a:t>
            </a:r>
            <a:endParaRPr sz="1500">
              <a:latin typeface="Arial"/>
              <a:cs typeface="Arial"/>
            </a:endParaRPr>
          </a:p>
          <a:p>
            <a:pPr marL="11397">
              <a:spcBef>
                <a:spcPts val="72"/>
              </a:spcBef>
            </a:pPr>
            <a:r>
              <a:rPr sz="1500" b="1" spc="22" dirty="0">
                <a:latin typeface="Arial"/>
                <a:cs typeface="Arial"/>
              </a:rPr>
              <a:t>Power</a:t>
            </a:r>
            <a:r>
              <a:rPr sz="1500" b="1" spc="-9" dirty="0">
                <a:latin typeface="Arial"/>
                <a:cs typeface="Arial"/>
              </a:rPr>
              <a:t> </a:t>
            </a:r>
            <a:r>
              <a:rPr sz="1500" b="1" spc="18" dirty="0">
                <a:latin typeface="Arial"/>
                <a:cs typeface="Arial"/>
              </a:rPr>
              <a:t>supply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73783" y="1350085"/>
            <a:ext cx="75045" cy="270622"/>
          </a:xfrm>
          <a:custGeom>
            <a:avLst/>
            <a:gdLst/>
            <a:ahLst/>
            <a:cxnLst/>
            <a:rect l="l" t="t" r="r" b="b"/>
            <a:pathLst>
              <a:path w="82550" h="306705">
                <a:moveTo>
                  <a:pt x="82296" y="222504"/>
                </a:moveTo>
                <a:lnTo>
                  <a:pt x="0" y="222504"/>
                </a:lnTo>
                <a:lnTo>
                  <a:pt x="35052" y="293906"/>
                </a:lnTo>
                <a:lnTo>
                  <a:pt x="35052" y="236220"/>
                </a:lnTo>
                <a:lnTo>
                  <a:pt x="48768" y="236220"/>
                </a:lnTo>
                <a:lnTo>
                  <a:pt x="48768" y="290801"/>
                </a:lnTo>
                <a:lnTo>
                  <a:pt x="82296" y="222504"/>
                </a:lnTo>
                <a:close/>
              </a:path>
              <a:path w="82550" h="306705">
                <a:moveTo>
                  <a:pt x="48768" y="222504"/>
                </a:moveTo>
                <a:lnTo>
                  <a:pt x="48768" y="0"/>
                </a:lnTo>
                <a:lnTo>
                  <a:pt x="35052" y="0"/>
                </a:lnTo>
                <a:lnTo>
                  <a:pt x="35052" y="222504"/>
                </a:lnTo>
                <a:lnTo>
                  <a:pt x="48768" y="222504"/>
                </a:lnTo>
                <a:close/>
              </a:path>
              <a:path w="82550" h="306705">
                <a:moveTo>
                  <a:pt x="48768" y="290801"/>
                </a:moveTo>
                <a:lnTo>
                  <a:pt x="48768" y="236220"/>
                </a:lnTo>
                <a:lnTo>
                  <a:pt x="35052" y="236220"/>
                </a:lnTo>
                <a:lnTo>
                  <a:pt x="35052" y="293906"/>
                </a:lnTo>
                <a:lnTo>
                  <a:pt x="41148" y="306324"/>
                </a:lnTo>
                <a:lnTo>
                  <a:pt x="48768" y="2908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7252" y="1350085"/>
            <a:ext cx="75045" cy="270622"/>
          </a:xfrm>
          <a:custGeom>
            <a:avLst/>
            <a:gdLst/>
            <a:ahLst/>
            <a:cxnLst/>
            <a:rect l="l" t="t" r="r" b="b"/>
            <a:pathLst>
              <a:path w="82550" h="306705">
                <a:moveTo>
                  <a:pt x="82296" y="222504"/>
                </a:moveTo>
                <a:lnTo>
                  <a:pt x="0" y="222504"/>
                </a:lnTo>
                <a:lnTo>
                  <a:pt x="33528" y="290801"/>
                </a:lnTo>
                <a:lnTo>
                  <a:pt x="33528" y="236220"/>
                </a:lnTo>
                <a:lnTo>
                  <a:pt x="47244" y="236220"/>
                </a:lnTo>
                <a:lnTo>
                  <a:pt x="47244" y="293906"/>
                </a:lnTo>
                <a:lnTo>
                  <a:pt x="82296" y="222504"/>
                </a:lnTo>
                <a:close/>
              </a:path>
              <a:path w="82550" h="306705">
                <a:moveTo>
                  <a:pt x="47244" y="222504"/>
                </a:moveTo>
                <a:lnTo>
                  <a:pt x="47244" y="0"/>
                </a:lnTo>
                <a:lnTo>
                  <a:pt x="33528" y="0"/>
                </a:lnTo>
                <a:lnTo>
                  <a:pt x="33528" y="222504"/>
                </a:lnTo>
                <a:lnTo>
                  <a:pt x="47244" y="222504"/>
                </a:lnTo>
                <a:close/>
              </a:path>
              <a:path w="82550" h="306705">
                <a:moveTo>
                  <a:pt x="47244" y="293906"/>
                </a:moveTo>
                <a:lnTo>
                  <a:pt x="47244" y="236220"/>
                </a:lnTo>
                <a:lnTo>
                  <a:pt x="33528" y="236220"/>
                </a:lnTo>
                <a:lnTo>
                  <a:pt x="33528" y="290801"/>
                </a:lnTo>
                <a:lnTo>
                  <a:pt x="41148" y="306324"/>
                </a:lnTo>
                <a:lnTo>
                  <a:pt x="47244" y="293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9514" y="1350085"/>
            <a:ext cx="75045" cy="270622"/>
          </a:xfrm>
          <a:custGeom>
            <a:avLst/>
            <a:gdLst/>
            <a:ahLst/>
            <a:cxnLst/>
            <a:rect l="l" t="t" r="r" b="b"/>
            <a:pathLst>
              <a:path w="82550" h="306705">
                <a:moveTo>
                  <a:pt x="82296" y="222504"/>
                </a:moveTo>
                <a:lnTo>
                  <a:pt x="0" y="222504"/>
                </a:lnTo>
                <a:lnTo>
                  <a:pt x="33528" y="290801"/>
                </a:lnTo>
                <a:lnTo>
                  <a:pt x="33528" y="236220"/>
                </a:lnTo>
                <a:lnTo>
                  <a:pt x="47244" y="236220"/>
                </a:lnTo>
                <a:lnTo>
                  <a:pt x="47244" y="293906"/>
                </a:lnTo>
                <a:lnTo>
                  <a:pt x="82296" y="222504"/>
                </a:lnTo>
                <a:close/>
              </a:path>
              <a:path w="82550" h="306705">
                <a:moveTo>
                  <a:pt x="47244" y="222504"/>
                </a:moveTo>
                <a:lnTo>
                  <a:pt x="47244" y="0"/>
                </a:lnTo>
                <a:lnTo>
                  <a:pt x="33528" y="0"/>
                </a:lnTo>
                <a:lnTo>
                  <a:pt x="33528" y="222504"/>
                </a:lnTo>
                <a:lnTo>
                  <a:pt x="47244" y="222504"/>
                </a:lnTo>
                <a:close/>
              </a:path>
              <a:path w="82550" h="306705">
                <a:moveTo>
                  <a:pt x="47244" y="293906"/>
                </a:moveTo>
                <a:lnTo>
                  <a:pt x="47244" y="236220"/>
                </a:lnTo>
                <a:lnTo>
                  <a:pt x="33528" y="236220"/>
                </a:lnTo>
                <a:lnTo>
                  <a:pt x="33528" y="290801"/>
                </a:lnTo>
                <a:lnTo>
                  <a:pt x="41148" y="306324"/>
                </a:lnTo>
                <a:lnTo>
                  <a:pt x="47244" y="293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2379" y="1350085"/>
            <a:ext cx="75045" cy="270622"/>
          </a:xfrm>
          <a:custGeom>
            <a:avLst/>
            <a:gdLst/>
            <a:ahLst/>
            <a:cxnLst/>
            <a:rect l="l" t="t" r="r" b="b"/>
            <a:pathLst>
              <a:path w="82550" h="306705">
                <a:moveTo>
                  <a:pt x="82296" y="222504"/>
                </a:moveTo>
                <a:lnTo>
                  <a:pt x="0" y="222504"/>
                </a:lnTo>
                <a:lnTo>
                  <a:pt x="35052" y="293906"/>
                </a:lnTo>
                <a:lnTo>
                  <a:pt x="35052" y="236220"/>
                </a:lnTo>
                <a:lnTo>
                  <a:pt x="48768" y="236220"/>
                </a:lnTo>
                <a:lnTo>
                  <a:pt x="48768" y="290801"/>
                </a:lnTo>
                <a:lnTo>
                  <a:pt x="82296" y="222504"/>
                </a:lnTo>
                <a:close/>
              </a:path>
              <a:path w="82550" h="306705">
                <a:moveTo>
                  <a:pt x="48768" y="222504"/>
                </a:moveTo>
                <a:lnTo>
                  <a:pt x="48768" y="0"/>
                </a:lnTo>
                <a:lnTo>
                  <a:pt x="35052" y="0"/>
                </a:lnTo>
                <a:lnTo>
                  <a:pt x="35052" y="222504"/>
                </a:lnTo>
                <a:lnTo>
                  <a:pt x="48768" y="222504"/>
                </a:lnTo>
                <a:close/>
              </a:path>
              <a:path w="82550" h="306705">
                <a:moveTo>
                  <a:pt x="48768" y="290801"/>
                </a:moveTo>
                <a:lnTo>
                  <a:pt x="48768" y="236220"/>
                </a:lnTo>
                <a:lnTo>
                  <a:pt x="35052" y="236220"/>
                </a:lnTo>
                <a:lnTo>
                  <a:pt x="35052" y="293906"/>
                </a:lnTo>
                <a:lnTo>
                  <a:pt x="41148" y="306324"/>
                </a:lnTo>
                <a:lnTo>
                  <a:pt x="48768" y="2908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1869" y="1350085"/>
            <a:ext cx="75045" cy="270622"/>
          </a:xfrm>
          <a:custGeom>
            <a:avLst/>
            <a:gdLst/>
            <a:ahLst/>
            <a:cxnLst/>
            <a:rect l="l" t="t" r="r" b="b"/>
            <a:pathLst>
              <a:path w="82550" h="306705">
                <a:moveTo>
                  <a:pt x="82296" y="222504"/>
                </a:moveTo>
                <a:lnTo>
                  <a:pt x="0" y="222504"/>
                </a:lnTo>
                <a:lnTo>
                  <a:pt x="33528" y="290801"/>
                </a:lnTo>
                <a:lnTo>
                  <a:pt x="33528" y="236220"/>
                </a:lnTo>
                <a:lnTo>
                  <a:pt x="47244" y="236220"/>
                </a:lnTo>
                <a:lnTo>
                  <a:pt x="47244" y="293906"/>
                </a:lnTo>
                <a:lnTo>
                  <a:pt x="82296" y="222504"/>
                </a:lnTo>
                <a:close/>
              </a:path>
              <a:path w="82550" h="306705">
                <a:moveTo>
                  <a:pt x="47244" y="222504"/>
                </a:moveTo>
                <a:lnTo>
                  <a:pt x="47244" y="0"/>
                </a:lnTo>
                <a:lnTo>
                  <a:pt x="33528" y="0"/>
                </a:lnTo>
                <a:lnTo>
                  <a:pt x="33528" y="222504"/>
                </a:lnTo>
                <a:lnTo>
                  <a:pt x="47244" y="222504"/>
                </a:lnTo>
                <a:close/>
              </a:path>
              <a:path w="82550" h="306705">
                <a:moveTo>
                  <a:pt x="47244" y="293906"/>
                </a:moveTo>
                <a:lnTo>
                  <a:pt x="47244" y="236220"/>
                </a:lnTo>
                <a:lnTo>
                  <a:pt x="33528" y="236220"/>
                </a:lnTo>
                <a:lnTo>
                  <a:pt x="33528" y="290801"/>
                </a:lnTo>
                <a:lnTo>
                  <a:pt x="41148" y="306324"/>
                </a:lnTo>
                <a:lnTo>
                  <a:pt x="47244" y="293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39569" y="1384598"/>
            <a:ext cx="2661227" cy="484722"/>
          </a:xfrm>
          <a:prstGeom prst="rect">
            <a:avLst/>
          </a:prstGeom>
        </p:spPr>
        <p:txBody>
          <a:bodyPr vert="horz" wrap="square" lIns="0" tIns="9118" rIns="0" bIns="0" rtlCol="0">
            <a:spAutoFit/>
          </a:bodyPr>
          <a:lstStyle/>
          <a:p>
            <a:pPr marL="11397" marR="4559">
              <a:lnSpc>
                <a:spcPct val="102899"/>
              </a:lnSpc>
              <a:spcBef>
                <a:spcPts val="72"/>
              </a:spcBef>
            </a:pPr>
            <a:r>
              <a:rPr sz="1500" b="1" spc="18" dirty="0">
                <a:latin typeface="Arial"/>
                <a:cs typeface="Arial"/>
              </a:rPr>
              <a:t>These module </a:t>
            </a:r>
            <a:r>
              <a:rPr sz="1500" b="1" spc="13" dirty="0">
                <a:latin typeface="Arial"/>
                <a:cs typeface="Arial"/>
              </a:rPr>
              <a:t>are</a:t>
            </a:r>
            <a:r>
              <a:rPr sz="1500" b="1" spc="-54" dirty="0">
                <a:latin typeface="Arial"/>
                <a:cs typeface="Arial"/>
              </a:rPr>
              <a:t> </a:t>
            </a:r>
            <a:r>
              <a:rPr sz="1500" b="1" spc="18" dirty="0">
                <a:latin typeface="Arial"/>
                <a:cs typeface="Arial"/>
              </a:rPr>
              <a:t>assigned  </a:t>
            </a:r>
            <a:r>
              <a:rPr sz="1500" b="1" spc="13" dirty="0">
                <a:latin typeface="Arial"/>
                <a:cs typeface="Arial"/>
              </a:rPr>
              <a:t>to</a:t>
            </a:r>
            <a:r>
              <a:rPr sz="1500" b="1" spc="4" dirty="0">
                <a:latin typeface="Arial"/>
                <a:cs typeface="Arial"/>
              </a:rPr>
              <a:t> </a:t>
            </a:r>
            <a:r>
              <a:rPr sz="1500" b="1" spc="22" dirty="0">
                <a:latin typeface="Arial"/>
                <a:cs typeface="Arial"/>
              </a:rPr>
              <a:t>Q-CPU.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63048" y="1530275"/>
            <a:ext cx="74815" cy="150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86997" y="1531621"/>
            <a:ext cx="74815" cy="150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33189" y="4494902"/>
            <a:ext cx="1060450" cy="246944"/>
          </a:xfrm>
          <a:prstGeom prst="rect">
            <a:avLst/>
          </a:prstGeom>
        </p:spPr>
        <p:txBody>
          <a:bodyPr vert="horz" wrap="square" lIns="0" tIns="15956" rIns="0" bIns="0" rtlCol="0">
            <a:spAutoFit/>
          </a:bodyPr>
          <a:lstStyle/>
          <a:p>
            <a:pPr marL="11397">
              <a:spcBef>
                <a:spcPts val="126"/>
              </a:spcBef>
            </a:pPr>
            <a:r>
              <a:rPr sz="1500" b="1" spc="18" dirty="0">
                <a:latin typeface="Arial"/>
                <a:cs typeface="Arial"/>
              </a:rPr>
              <a:t>SSCNET</a:t>
            </a:r>
            <a:r>
              <a:rPr sz="1500" b="1" spc="-54" dirty="0">
                <a:latin typeface="Arial"/>
                <a:cs typeface="Arial"/>
              </a:rPr>
              <a:t> </a:t>
            </a:r>
            <a:r>
              <a:rPr sz="1500" b="1" spc="9" dirty="0">
                <a:latin typeface="Arial"/>
                <a:cs typeface="Arial"/>
              </a:rPr>
              <a:t>III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55174" y="5565287"/>
            <a:ext cx="3291032" cy="1047163"/>
          </a:xfrm>
          <a:prstGeom prst="rect">
            <a:avLst/>
          </a:prstGeom>
        </p:spPr>
        <p:txBody>
          <a:bodyPr vert="horz" wrap="square" lIns="0" tIns="15956" rIns="0" bIns="0" rtlCol="0">
            <a:spAutoFit/>
          </a:bodyPr>
          <a:lstStyle/>
          <a:p>
            <a:pPr marL="11397">
              <a:spcBef>
                <a:spcPts val="126"/>
              </a:spcBef>
            </a:pPr>
            <a:r>
              <a:rPr sz="1500" b="1" spc="22" dirty="0">
                <a:latin typeface="Arial"/>
                <a:cs typeface="Arial"/>
              </a:rPr>
              <a:t>up </a:t>
            </a:r>
            <a:r>
              <a:rPr sz="1500" b="1" spc="13" dirty="0">
                <a:latin typeface="Arial"/>
                <a:cs typeface="Arial"/>
              </a:rPr>
              <a:t>to </a:t>
            </a:r>
            <a:r>
              <a:rPr sz="1500" b="1" spc="18" dirty="0">
                <a:latin typeface="Arial"/>
                <a:cs typeface="Arial"/>
              </a:rPr>
              <a:t>32 </a:t>
            </a:r>
            <a:r>
              <a:rPr sz="1500" b="1" spc="13" dirty="0">
                <a:latin typeface="Arial"/>
                <a:cs typeface="Arial"/>
              </a:rPr>
              <a:t>servo amplifier</a:t>
            </a:r>
            <a:r>
              <a:rPr sz="1500" b="1" spc="-18" dirty="0">
                <a:latin typeface="Arial"/>
                <a:cs typeface="Arial"/>
              </a:rPr>
              <a:t> </a:t>
            </a:r>
            <a:r>
              <a:rPr sz="1500" b="1" spc="18" dirty="0">
                <a:latin typeface="Arial"/>
                <a:cs typeface="Arial"/>
              </a:rPr>
              <a:t>(MR-J3-B)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1700">
              <a:latin typeface="Times New Roman"/>
              <a:cs typeface="Times New Roman"/>
            </a:endParaRPr>
          </a:p>
          <a:p>
            <a:pPr marL="221671"/>
            <a:r>
              <a:rPr sz="1500" b="1" spc="13" dirty="0">
                <a:latin typeface="Arial"/>
                <a:cs typeface="Arial"/>
              </a:rPr>
              <a:t>Servo </a:t>
            </a:r>
            <a:r>
              <a:rPr sz="1500" b="1" spc="18" dirty="0">
                <a:latin typeface="Arial"/>
                <a:cs typeface="Arial"/>
              </a:rPr>
              <a:t>motors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76905" y="3927440"/>
            <a:ext cx="1754331" cy="484722"/>
          </a:xfrm>
          <a:prstGeom prst="rect">
            <a:avLst/>
          </a:prstGeom>
        </p:spPr>
        <p:txBody>
          <a:bodyPr vert="horz" wrap="square" lIns="0" tIns="9118" rIns="0" bIns="0" rtlCol="0">
            <a:spAutoFit/>
          </a:bodyPr>
          <a:lstStyle/>
          <a:p>
            <a:pPr marL="11397" marR="4559">
              <a:lnSpc>
                <a:spcPct val="102899"/>
              </a:lnSpc>
              <a:spcBef>
                <a:spcPts val="72"/>
              </a:spcBef>
            </a:pPr>
            <a:r>
              <a:rPr sz="1500" b="1" spc="-4" dirty="0">
                <a:latin typeface="Arial"/>
                <a:cs typeface="Arial"/>
              </a:rPr>
              <a:t>A</a:t>
            </a:r>
            <a:r>
              <a:rPr sz="1500" b="1" spc="22" dirty="0">
                <a:latin typeface="Arial"/>
                <a:cs typeface="Arial"/>
              </a:rPr>
              <a:t>b</a:t>
            </a:r>
            <a:r>
              <a:rPr sz="1500" b="1" spc="18" dirty="0">
                <a:latin typeface="Arial"/>
                <a:cs typeface="Arial"/>
              </a:rPr>
              <a:t>s</a:t>
            </a:r>
            <a:r>
              <a:rPr sz="1500" b="1" spc="22" dirty="0">
                <a:latin typeface="Arial"/>
                <a:cs typeface="Arial"/>
              </a:rPr>
              <a:t>o</a:t>
            </a:r>
            <a:r>
              <a:rPr sz="1500" b="1" spc="4" dirty="0">
                <a:latin typeface="Arial"/>
                <a:cs typeface="Arial"/>
              </a:rPr>
              <a:t>l</a:t>
            </a:r>
            <a:r>
              <a:rPr sz="1500" b="1" spc="31" dirty="0">
                <a:latin typeface="Arial"/>
                <a:cs typeface="Arial"/>
              </a:rPr>
              <a:t>u</a:t>
            </a:r>
            <a:r>
              <a:rPr sz="1500" b="1" spc="4" dirty="0">
                <a:latin typeface="Arial"/>
                <a:cs typeface="Arial"/>
              </a:rPr>
              <a:t>t</a:t>
            </a:r>
            <a:r>
              <a:rPr sz="1500" b="1" spc="18" dirty="0">
                <a:latin typeface="Arial"/>
                <a:cs typeface="Arial"/>
              </a:rPr>
              <a:t>e</a:t>
            </a:r>
            <a:r>
              <a:rPr sz="1500" b="1" spc="4" dirty="0">
                <a:latin typeface="Arial"/>
                <a:cs typeface="Arial"/>
              </a:rPr>
              <a:t>-</a:t>
            </a:r>
            <a:r>
              <a:rPr sz="1500" b="1" spc="22" dirty="0">
                <a:latin typeface="Arial"/>
                <a:cs typeface="Arial"/>
              </a:rPr>
              <a:t>En</a:t>
            </a:r>
            <a:r>
              <a:rPr sz="1500" b="1" spc="18" dirty="0">
                <a:latin typeface="Arial"/>
                <a:cs typeface="Arial"/>
              </a:rPr>
              <a:t>c</a:t>
            </a:r>
            <a:r>
              <a:rPr sz="1500" b="1" spc="13" dirty="0">
                <a:latin typeface="Arial"/>
                <a:cs typeface="Arial"/>
              </a:rPr>
              <a:t>o</a:t>
            </a:r>
            <a:r>
              <a:rPr sz="1500" b="1" spc="22" dirty="0">
                <a:latin typeface="Arial"/>
                <a:cs typeface="Arial"/>
              </a:rPr>
              <a:t>d</a:t>
            </a:r>
            <a:r>
              <a:rPr sz="1500" b="1" spc="18" dirty="0">
                <a:latin typeface="Arial"/>
                <a:cs typeface="Arial"/>
              </a:rPr>
              <a:t>e</a:t>
            </a:r>
            <a:r>
              <a:rPr sz="1500" b="1" spc="9" dirty="0">
                <a:latin typeface="Arial"/>
                <a:cs typeface="Arial"/>
              </a:rPr>
              <a:t>r  </a:t>
            </a:r>
            <a:r>
              <a:rPr sz="1500" b="1" spc="18" dirty="0">
                <a:latin typeface="Arial"/>
                <a:cs typeface="Arial"/>
              </a:rPr>
              <a:t>(Q170ENC)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20540" y="3698841"/>
            <a:ext cx="482023" cy="246944"/>
          </a:xfrm>
          <a:prstGeom prst="rect">
            <a:avLst/>
          </a:prstGeom>
        </p:spPr>
        <p:txBody>
          <a:bodyPr vert="horz" wrap="square" lIns="0" tIns="15956" rIns="0" bIns="0" rtlCol="0">
            <a:spAutoFit/>
          </a:bodyPr>
          <a:lstStyle/>
          <a:p>
            <a:pPr marL="11397">
              <a:spcBef>
                <a:spcPts val="126"/>
              </a:spcBef>
            </a:pPr>
            <a:r>
              <a:rPr sz="1500" b="1" spc="27" dirty="0">
                <a:latin typeface="Arial"/>
                <a:cs typeface="Arial"/>
              </a:rPr>
              <a:t>M</a:t>
            </a:r>
            <a:r>
              <a:rPr sz="1500" b="1" spc="22" dirty="0">
                <a:latin typeface="Arial"/>
                <a:cs typeface="Arial"/>
              </a:rPr>
              <a:t>P</a:t>
            </a:r>
            <a:r>
              <a:rPr sz="1500" b="1" spc="27" dirty="0">
                <a:latin typeface="Arial"/>
                <a:cs typeface="Arial"/>
              </a:rPr>
              <a:t>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60229" y="3416897"/>
            <a:ext cx="1697182" cy="335056"/>
          </a:xfrm>
          <a:custGeom>
            <a:avLst/>
            <a:gdLst/>
            <a:ahLst/>
            <a:cxnLst/>
            <a:rect l="l" t="t" r="r" b="b"/>
            <a:pathLst>
              <a:path w="1866900" h="379729">
                <a:moveTo>
                  <a:pt x="0" y="0"/>
                </a:moveTo>
                <a:lnTo>
                  <a:pt x="0" y="379475"/>
                </a:lnTo>
                <a:lnTo>
                  <a:pt x="1866899" y="379475"/>
                </a:lnTo>
                <a:lnTo>
                  <a:pt x="1866899" y="0"/>
                </a:lnTo>
                <a:lnTo>
                  <a:pt x="0" y="0"/>
                </a:lnTo>
                <a:close/>
              </a:path>
            </a:pathLst>
          </a:custGeom>
          <a:ln w="13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847048" y="3451411"/>
            <a:ext cx="1522268" cy="256615"/>
          </a:xfrm>
          <a:prstGeom prst="rect">
            <a:avLst/>
          </a:prstGeom>
        </p:spPr>
        <p:txBody>
          <a:bodyPr vert="horz" wrap="square" lIns="0" tIns="15956" rIns="0" bIns="0" rtlCol="0">
            <a:spAutoFit/>
          </a:bodyPr>
          <a:lstStyle/>
          <a:p>
            <a:pPr marL="11397">
              <a:spcBef>
                <a:spcPts val="126"/>
              </a:spcBef>
            </a:pPr>
            <a:r>
              <a:rPr sz="1500" b="1" spc="13" dirty="0">
                <a:latin typeface="Arial"/>
                <a:cs typeface="Arial"/>
              </a:rPr>
              <a:t>Interrupt-Inputs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758844" y="3041725"/>
            <a:ext cx="1909618" cy="335056"/>
          </a:xfrm>
          <a:custGeom>
            <a:avLst/>
            <a:gdLst/>
            <a:ahLst/>
            <a:cxnLst/>
            <a:rect l="l" t="t" r="r" b="b"/>
            <a:pathLst>
              <a:path w="2100579" h="379729">
                <a:moveTo>
                  <a:pt x="0" y="0"/>
                </a:moveTo>
                <a:lnTo>
                  <a:pt x="0" y="379475"/>
                </a:lnTo>
                <a:lnTo>
                  <a:pt x="2100071" y="379475"/>
                </a:lnTo>
              </a:path>
            </a:pathLst>
          </a:custGeom>
          <a:ln w="13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58844" y="3041725"/>
            <a:ext cx="1909618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2100071" y="0"/>
                </a:moveTo>
                <a:lnTo>
                  <a:pt x="0" y="0"/>
                </a:lnTo>
              </a:path>
            </a:pathLst>
          </a:custGeom>
          <a:ln w="13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959271" y="3076237"/>
            <a:ext cx="1566717" cy="246944"/>
          </a:xfrm>
          <a:prstGeom prst="rect">
            <a:avLst/>
          </a:prstGeom>
        </p:spPr>
        <p:txBody>
          <a:bodyPr vert="horz" wrap="square" lIns="0" tIns="15956" rIns="0" bIns="0" rtlCol="0">
            <a:spAutoFit/>
          </a:bodyPr>
          <a:lstStyle/>
          <a:p>
            <a:pPr marL="11397">
              <a:spcBef>
                <a:spcPts val="126"/>
              </a:spcBef>
            </a:pPr>
            <a:r>
              <a:rPr sz="1500" b="1" spc="18" dirty="0">
                <a:latin typeface="Arial"/>
                <a:cs typeface="Arial"/>
              </a:rPr>
              <a:t>Inputs </a:t>
            </a:r>
            <a:r>
              <a:rPr sz="1500" b="1" spc="9" dirty="0">
                <a:latin typeface="Arial"/>
                <a:cs typeface="Arial"/>
              </a:rPr>
              <a:t>/</a:t>
            </a:r>
            <a:r>
              <a:rPr sz="1500" b="1" spc="-67" dirty="0">
                <a:latin typeface="Arial"/>
                <a:cs typeface="Arial"/>
              </a:rPr>
              <a:t> </a:t>
            </a:r>
            <a:r>
              <a:rPr sz="1500" b="1" spc="18" dirty="0">
                <a:latin typeface="Arial"/>
                <a:cs typeface="Arial"/>
              </a:rPr>
              <a:t>Outputs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85761" y="4691679"/>
            <a:ext cx="2468995" cy="336176"/>
          </a:xfrm>
          <a:custGeom>
            <a:avLst/>
            <a:gdLst/>
            <a:ahLst/>
            <a:cxnLst/>
            <a:rect l="l" t="t" r="r" b="b"/>
            <a:pathLst>
              <a:path w="2715895" h="381000">
                <a:moveTo>
                  <a:pt x="0" y="0"/>
                </a:moveTo>
                <a:lnTo>
                  <a:pt x="0" y="381000"/>
                </a:lnTo>
                <a:lnTo>
                  <a:pt x="2715768" y="381000"/>
                </a:lnTo>
                <a:lnTo>
                  <a:pt x="27157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85761" y="4691679"/>
            <a:ext cx="2468995" cy="282045"/>
          </a:xfrm>
          <a:prstGeom prst="rect">
            <a:avLst/>
          </a:prstGeom>
          <a:ln w="13830">
            <a:solidFill>
              <a:srgbClr val="000000"/>
            </a:solidFill>
          </a:ln>
        </p:spPr>
        <p:txBody>
          <a:bodyPr vert="horz" wrap="square" lIns="0" tIns="50717" rIns="0" bIns="0" rtlCol="0">
            <a:spAutoFit/>
          </a:bodyPr>
          <a:lstStyle/>
          <a:p>
            <a:pPr marL="173234">
              <a:spcBef>
                <a:spcPts val="399"/>
              </a:spcBef>
            </a:pPr>
            <a:r>
              <a:rPr sz="1500" b="1" spc="13" dirty="0">
                <a:latin typeface="Arial"/>
                <a:cs typeface="Arial"/>
              </a:rPr>
              <a:t>external servo</a:t>
            </a:r>
            <a:r>
              <a:rPr sz="1500" b="1" spc="-4" dirty="0">
                <a:latin typeface="Arial"/>
                <a:cs typeface="Arial"/>
              </a:rPr>
              <a:t> </a:t>
            </a:r>
            <a:r>
              <a:rPr sz="1500" b="1" spc="13" dirty="0">
                <a:latin typeface="Arial"/>
                <a:cs typeface="Arial"/>
              </a:rPr>
              <a:t>signals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55571" y="1534310"/>
            <a:ext cx="74815" cy="150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94913" y="1532965"/>
            <a:ext cx="801255" cy="0"/>
          </a:xfrm>
          <a:custGeom>
            <a:avLst/>
            <a:gdLst/>
            <a:ahLst/>
            <a:cxnLst/>
            <a:rect l="l" t="t" r="r" b="b"/>
            <a:pathLst>
              <a:path w="881379">
                <a:moveTo>
                  <a:pt x="0" y="0"/>
                </a:moveTo>
                <a:lnTo>
                  <a:pt x="880871" y="0"/>
                </a:lnTo>
              </a:path>
            </a:pathLst>
          </a:custGeom>
          <a:ln w="13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4516" y="3176195"/>
            <a:ext cx="76200" cy="151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80759" y="1239819"/>
            <a:ext cx="228600" cy="103654"/>
          </a:xfrm>
          <a:custGeom>
            <a:avLst/>
            <a:gdLst/>
            <a:ahLst/>
            <a:cxnLst/>
            <a:rect l="l" t="t" r="r" b="b"/>
            <a:pathLst>
              <a:path w="251460" h="117475">
                <a:moveTo>
                  <a:pt x="0" y="117347"/>
                </a:moveTo>
                <a:lnTo>
                  <a:pt x="251459" y="0"/>
                </a:lnTo>
              </a:path>
            </a:pathLst>
          </a:custGeom>
          <a:ln w="13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72545" y="5702897"/>
            <a:ext cx="317500" cy="0"/>
          </a:xfrm>
          <a:custGeom>
            <a:avLst/>
            <a:gdLst/>
            <a:ahLst/>
            <a:cxnLst/>
            <a:rect l="l" t="t" r="r" b="b"/>
            <a:pathLst>
              <a:path w="349250">
                <a:moveTo>
                  <a:pt x="0" y="0"/>
                </a:moveTo>
                <a:lnTo>
                  <a:pt x="348995" y="0"/>
                </a:lnTo>
              </a:path>
            </a:pathLst>
          </a:custGeom>
          <a:ln w="2766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25986" y="5709620"/>
            <a:ext cx="316345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471" y="0"/>
                </a:lnTo>
              </a:path>
            </a:pathLst>
          </a:custGeom>
          <a:ln w="2766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50924" y="5645074"/>
            <a:ext cx="316345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471" y="0"/>
                </a:lnTo>
              </a:path>
            </a:pathLst>
          </a:custGeom>
          <a:ln w="3457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29543" y="6723"/>
            <a:ext cx="9131877" cy="6842312"/>
          </a:xfrm>
          <a:custGeom>
            <a:avLst/>
            <a:gdLst/>
            <a:ahLst/>
            <a:cxnLst/>
            <a:rect l="l" t="t" r="r" b="b"/>
            <a:pathLst>
              <a:path w="10045065" h="7754620">
                <a:moveTo>
                  <a:pt x="0" y="0"/>
                </a:moveTo>
                <a:lnTo>
                  <a:pt x="0" y="7754111"/>
                </a:lnTo>
                <a:lnTo>
                  <a:pt x="10044683" y="7754111"/>
                </a:lnTo>
                <a:lnTo>
                  <a:pt x="100446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1653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1" y="173020"/>
            <a:ext cx="6118858" cy="457909"/>
          </a:xfrm>
          <a:prstGeom prst="rect">
            <a:avLst/>
          </a:prstGeom>
        </p:spPr>
        <p:txBody>
          <a:bodyPr vert="horz" wrap="square" lIns="0" tIns="14568" rIns="0" bIns="0" rtlCol="0" anchor="t">
            <a:spAutoFit/>
          </a:bodyPr>
          <a:lstStyle/>
          <a:p>
            <a:pPr marL="11206">
              <a:spcBef>
                <a:spcPts val="115"/>
              </a:spcBef>
            </a:pPr>
            <a:r>
              <a:rPr sz="3200" spc="-202" dirty="0"/>
              <a:t>Q17nCPU </a:t>
            </a:r>
            <a:r>
              <a:rPr sz="3200" spc="-97" dirty="0"/>
              <a:t>Technical </a:t>
            </a:r>
            <a:r>
              <a:rPr sz="3200" spc="-79" dirty="0"/>
              <a:t>Data</a:t>
            </a:r>
            <a:r>
              <a:rPr lang="en-US" sz="3200" spc="-79" dirty="0"/>
              <a:t>:</a:t>
            </a:r>
            <a:r>
              <a:rPr sz="3200" spc="-106" dirty="0"/>
              <a:t> </a:t>
            </a:r>
            <a:endParaRPr sz="3200" spc="-7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01420" y="1320164"/>
          <a:ext cx="7275978" cy="4322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7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2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949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500" spc="-55" dirty="0">
                          <a:latin typeface="Arial"/>
                          <a:cs typeface="Arial"/>
                        </a:rPr>
                        <a:t>Feature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2129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500" spc="-145" dirty="0">
                          <a:latin typeface="Arial"/>
                          <a:cs typeface="Arial"/>
                        </a:rPr>
                        <a:t>Q172DCPU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2129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500" spc="-145" dirty="0">
                          <a:latin typeface="Arial"/>
                          <a:cs typeface="Arial"/>
                        </a:rPr>
                        <a:t>Q173DCPU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2129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82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25213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2521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spc="-70" dirty="0">
                          <a:latin typeface="Arial"/>
                          <a:cs typeface="Arial"/>
                        </a:rPr>
                        <a:t>32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25213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82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300" spc="-95" dirty="0">
                          <a:latin typeface="Arial"/>
                          <a:cs typeface="Arial"/>
                        </a:rPr>
                        <a:t>Cycle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time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300" spc="-135" dirty="0">
                          <a:latin typeface="Arial"/>
                          <a:cs typeface="Arial"/>
                        </a:rPr>
                        <a:t>SV13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22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300" spc="-60" dirty="0">
                          <a:latin typeface="Arial"/>
                          <a:cs typeface="Arial"/>
                        </a:rPr>
                        <a:t>0.44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2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300" spc="4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6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60" dirty="0">
                          <a:latin typeface="Arial"/>
                          <a:cs typeface="Arial"/>
                        </a:rPr>
                        <a:t>0.88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2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300" spc="4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300" spc="-60" dirty="0">
                          <a:latin typeface="Arial"/>
                          <a:cs typeface="Arial"/>
                        </a:rPr>
                        <a:t>0.44 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300" spc="4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6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-60" dirty="0">
                          <a:latin typeface="Arial"/>
                          <a:cs typeface="Arial"/>
                        </a:rPr>
                        <a:t>0.88 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300" spc="4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18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-60" dirty="0">
                          <a:latin typeface="Arial"/>
                          <a:cs typeface="Arial"/>
                        </a:rPr>
                        <a:t>1.77 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2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65" dirty="0">
                          <a:latin typeface="Arial"/>
                          <a:cs typeface="Arial"/>
                        </a:rPr>
                        <a:t>19 </a:t>
                      </a:r>
                      <a:r>
                        <a:rPr sz="1300" spc="4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32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44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300" spc="-135" dirty="0">
                          <a:latin typeface="Arial"/>
                          <a:cs typeface="Arial"/>
                        </a:rPr>
                        <a:t>SV22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795"/>
                        </a:lnSpc>
                      </a:pPr>
                      <a:r>
                        <a:rPr sz="1300" spc="-60" dirty="0">
                          <a:latin typeface="Arial"/>
                          <a:cs typeface="Arial"/>
                        </a:rPr>
                        <a:t>0.44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2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300" spc="4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60" dirty="0">
                          <a:latin typeface="Arial"/>
                          <a:cs typeface="Arial"/>
                        </a:rPr>
                        <a:t>0.88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2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300" spc="4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95"/>
                        </a:lnSpc>
                      </a:pPr>
                      <a:r>
                        <a:rPr sz="1300" spc="-60" dirty="0">
                          <a:latin typeface="Arial"/>
                          <a:cs typeface="Arial"/>
                        </a:rPr>
                        <a:t>0.44 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300" spc="4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60" dirty="0">
                          <a:latin typeface="Arial"/>
                          <a:cs typeface="Arial"/>
                        </a:rPr>
                        <a:t>0.88 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300" spc="4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12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spc="-60" dirty="0">
                          <a:latin typeface="Arial"/>
                          <a:cs typeface="Arial"/>
                        </a:rPr>
                        <a:t>1.77 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3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65" dirty="0">
                          <a:latin typeface="Arial"/>
                          <a:cs typeface="Arial"/>
                        </a:rPr>
                        <a:t>13 </a:t>
                      </a:r>
                      <a:r>
                        <a:rPr sz="1300" spc="4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28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300" spc="-60" dirty="0">
                          <a:latin typeface="Arial"/>
                          <a:cs typeface="Arial"/>
                        </a:rPr>
                        <a:t>3.55 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ms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3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65" dirty="0">
                          <a:latin typeface="Arial"/>
                          <a:cs typeface="Arial"/>
                        </a:rPr>
                        <a:t>29 </a:t>
                      </a:r>
                      <a:r>
                        <a:rPr sz="1300" spc="4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32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515">
                <a:tc gridSpan="2">
                  <a:txBody>
                    <a:bodyPr/>
                    <a:lstStyle/>
                    <a:p>
                      <a:pPr marL="90170">
                        <a:lnSpc>
                          <a:spcPts val="1795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Interpolation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1440" marR="1052195">
                        <a:lnSpc>
                          <a:spcPct val="102000"/>
                        </a:lnSpc>
                        <a:spcBef>
                          <a:spcPts val="740"/>
                        </a:spcBef>
                      </a:pPr>
                      <a:r>
                        <a:rPr sz="1300" spc="-65" dirty="0">
                          <a:latin typeface="Arial"/>
                          <a:cs typeface="Arial"/>
                        </a:rPr>
                        <a:t>Up </a:t>
                      </a:r>
                      <a:r>
                        <a:rPr sz="1300" spc="4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linear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interpolated,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axes 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circular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interpolated  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Helical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Interpolation </a:t>
                      </a:r>
                      <a:r>
                        <a:rPr sz="1300" spc="2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300" spc="-3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axes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8292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271">
                <a:tc gridSpan="2">
                  <a:txBody>
                    <a:bodyPr/>
                    <a:lstStyle/>
                    <a:p>
                      <a:pPr marL="90170">
                        <a:lnSpc>
                          <a:spcPts val="1795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Positioning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1440" marR="553085">
                        <a:lnSpc>
                          <a:spcPts val="1850"/>
                        </a:lnSpc>
                        <a:spcBef>
                          <a:spcPts val="15"/>
                        </a:spcBef>
                      </a:pPr>
                      <a:r>
                        <a:rPr sz="1300" spc="-190" dirty="0">
                          <a:latin typeface="Arial"/>
                          <a:cs typeface="Arial"/>
                        </a:rPr>
                        <a:t>PTP 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(Point-to-Point), 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Speed-/Position 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control 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mode, 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Fixed 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Speed,  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Constant 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Speed, </a:t>
                      </a:r>
                      <a:r>
                        <a:rPr sz="1300" spc="-100" dirty="0">
                          <a:latin typeface="Arial"/>
                          <a:cs typeface="Arial"/>
                        </a:rPr>
                        <a:t>Speed 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Changing 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Function, </a:t>
                      </a:r>
                      <a:r>
                        <a:rPr sz="1300" spc="-40" dirty="0">
                          <a:latin typeface="Arial"/>
                          <a:cs typeface="Arial"/>
                        </a:rPr>
                        <a:t>Synchronisation</a:t>
                      </a:r>
                      <a:r>
                        <a:rPr sz="13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5" dirty="0">
                          <a:latin typeface="Arial"/>
                          <a:cs typeface="Arial"/>
                        </a:rPr>
                        <a:t>(SV22)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68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824">
                <a:tc gridSpan="2">
                  <a:txBody>
                    <a:bodyPr/>
                    <a:lstStyle/>
                    <a:p>
                      <a:pPr marL="90170" marR="1033780">
                        <a:lnSpc>
                          <a:spcPts val="1839"/>
                        </a:lnSpc>
                        <a:spcBef>
                          <a:spcPts val="25"/>
                        </a:spcBef>
                      </a:pPr>
                      <a:r>
                        <a:rPr sz="1300" spc="-35" dirty="0">
                          <a:latin typeface="Arial"/>
                          <a:cs typeface="Arial"/>
                        </a:rPr>
                        <a:t>Acceleratio</a:t>
                      </a:r>
                      <a:r>
                        <a:rPr lang="en-US" sz="1300" spc="-35" dirty="0">
                          <a:latin typeface="Arial"/>
                          <a:cs typeface="Arial"/>
                        </a:rPr>
                        <a:t>n</a:t>
                      </a:r>
                      <a:r>
                        <a:rPr lang="en-US" sz="13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  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Decelerati</a:t>
                      </a:r>
                      <a:r>
                        <a:rPr lang="en-US" sz="1300" spc="-3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280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1440" marR="1855470">
                        <a:lnSpc>
                          <a:spcPts val="1839"/>
                        </a:lnSpc>
                        <a:spcBef>
                          <a:spcPts val="25"/>
                        </a:spcBef>
                      </a:pPr>
                      <a:r>
                        <a:rPr sz="1300" spc="-15" dirty="0">
                          <a:latin typeface="Arial"/>
                          <a:cs typeface="Arial"/>
                        </a:rPr>
                        <a:t>Automatic 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trapezoidal 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Acceleration</a:t>
                      </a:r>
                      <a:r>
                        <a:rPr sz="13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/Deceleration;  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S-curve 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Acceleration </a:t>
                      </a:r>
                      <a:r>
                        <a:rPr sz="1300" spc="229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Deceleration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280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459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50" dirty="0">
                          <a:latin typeface="Arial"/>
                          <a:cs typeface="Arial"/>
                        </a:rPr>
                        <a:t>Compensation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functions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96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80" dirty="0">
                          <a:latin typeface="Arial"/>
                          <a:cs typeface="Arial"/>
                        </a:rPr>
                        <a:t>Backlash 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compensation, 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electronic</a:t>
                      </a:r>
                      <a:r>
                        <a:rPr sz="13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gear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96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663850" y="6723"/>
            <a:ext cx="8863293" cy="6842312"/>
          </a:xfrm>
          <a:custGeom>
            <a:avLst/>
            <a:gdLst/>
            <a:ahLst/>
            <a:cxnLst/>
            <a:rect l="l" t="t" r="r" b="b"/>
            <a:pathLst>
              <a:path w="10045065" h="7754620">
                <a:moveTo>
                  <a:pt x="0" y="0"/>
                </a:moveTo>
                <a:lnTo>
                  <a:pt x="0" y="7754111"/>
                </a:lnTo>
                <a:lnTo>
                  <a:pt x="10044683" y="7754111"/>
                </a:lnTo>
                <a:lnTo>
                  <a:pt x="100446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 dirty="0"/>
          </a:p>
        </p:txBody>
      </p:sp>
    </p:spTree>
    <p:extLst>
      <p:ext uri="{BB962C8B-B14F-4D97-AF65-F5344CB8AC3E}">
        <p14:creationId xmlns:p14="http://schemas.microsoft.com/office/powerpoint/2010/main" val="35758631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4572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Motion Logic Configuration:(2nd possibility)</a:t>
            </a:r>
          </a:p>
          <a:p>
            <a:pPr marL="0" indent="0">
              <a:buNone/>
            </a:pPr>
            <a:r>
              <a:rPr lang="en-US" sz="2000" dirty="0"/>
              <a:t>PLC Rack Configuration</a:t>
            </a:r>
          </a:p>
          <a:p>
            <a:pPr marL="0" indent="0">
              <a:buNone/>
            </a:pPr>
            <a:r>
              <a:rPr lang="en-US" sz="2000" dirty="0"/>
              <a:t>1.Q06UDEH CPU(sequential CPU)</a:t>
            </a:r>
          </a:p>
          <a:p>
            <a:pPr marL="0" indent="0">
              <a:buNone/>
            </a:pPr>
            <a:r>
              <a:rPr lang="en-US" sz="2000" dirty="0"/>
              <a:t>2.Q173D- 32 axis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/>
              <a:t>AT1 and AT2 -16 drives</a:t>
            </a:r>
            <a:r>
              <a:rPr lang="en-US" b="1" dirty="0"/>
              <a:t> (Cycle time 0.88ms)</a:t>
            </a:r>
          </a:p>
          <a:p>
            <a:pPr marL="0" indent="0">
              <a:buNone/>
            </a:pPr>
            <a:r>
              <a:rPr lang="en-US" sz="2000" dirty="0"/>
              <a:t>3.Q173D-32 axis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b="1" dirty="0"/>
              <a:t>Webpath,Folder,Ballon-16 drives </a:t>
            </a:r>
            <a:r>
              <a:rPr lang="en-US" b="1" dirty="0"/>
              <a:t>(Cycle time 0.88ms)</a:t>
            </a:r>
          </a:p>
          <a:p>
            <a:pPr marL="0" indent="0">
              <a:buNone/>
            </a:pPr>
            <a:r>
              <a:rPr lang="en-US" sz="2000" dirty="0"/>
              <a:t>4.Q173D-32 axis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b="1" dirty="0"/>
              <a:t>AT3/AT4 and AT5- 14 drives </a:t>
            </a:r>
            <a:r>
              <a:rPr lang="en-US" b="1" dirty="0"/>
              <a:t>(Cycle time 0.88ms)</a:t>
            </a:r>
          </a:p>
          <a:p>
            <a:pPr marL="0" indent="0">
              <a:buNone/>
            </a:pPr>
            <a:r>
              <a:rPr lang="en-US" sz="2000" dirty="0"/>
              <a:t>5.QJ71LP21-25(For Communicating with Unit CPU)</a:t>
            </a:r>
          </a:p>
          <a:p>
            <a:pPr marL="0" indent="0">
              <a:buNone/>
            </a:pPr>
            <a:r>
              <a:rPr lang="en-US" sz="2000" dirty="0"/>
              <a:t>6.QJ61BT11N(For external inputs and outputs)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Drives to be Used for is- </a:t>
            </a:r>
            <a:r>
              <a:rPr lang="en-US" sz="2000" b="1" dirty="0"/>
              <a:t>MR-J3</a:t>
            </a:r>
            <a:r>
              <a:rPr lang="en-US" sz="2000" dirty="0"/>
              <a:t> type</a:t>
            </a:r>
          </a:p>
          <a:p>
            <a:r>
              <a:rPr lang="en-US" sz="2000" dirty="0"/>
              <a:t>Motor to be Used is- </a:t>
            </a:r>
            <a:r>
              <a:rPr lang="en-US" sz="2000" b="1" dirty="0"/>
              <a:t>HA</a:t>
            </a:r>
            <a:r>
              <a:rPr lang="en-US" sz="2000" dirty="0"/>
              <a:t> series servo Motor (5kW to 55kW available)</a:t>
            </a:r>
          </a:p>
          <a:p>
            <a:r>
              <a:rPr lang="en-US" sz="2000" dirty="0"/>
              <a:t>Communication-SSCNET III</a:t>
            </a:r>
          </a:p>
          <a:p>
            <a:r>
              <a:rPr lang="en-US" sz="2000" dirty="0"/>
              <a:t>Advantage: Cycle time of the CPU is decreased.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86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5498BD-7E3C-4237-BC3B-94933D9B4E9C}"/>
              </a:ext>
            </a:extLst>
          </p:cNvPr>
          <p:cNvSpPr/>
          <p:nvPr/>
        </p:nvSpPr>
        <p:spPr>
          <a:xfrm>
            <a:off x="4355525" y="2967336"/>
            <a:ext cx="348095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9258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324983"/>
            <a:ext cx="2590800" cy="347359"/>
          </a:xfrm>
          <a:prstGeom prst="rect">
            <a:avLst/>
          </a:prstGeom>
        </p:spPr>
        <p:txBody>
          <a:bodyPr vert="horz" wrap="square" lIns="0" tIns="14816" rIns="0" bIns="0" rtlCol="0" anchor="ctr">
            <a:spAutoFit/>
          </a:bodyPr>
          <a:lstStyle/>
          <a:p>
            <a:pPr marL="11397">
              <a:spcBef>
                <a:spcPts val="117"/>
              </a:spcBef>
            </a:pPr>
            <a:r>
              <a:rPr sz="2400" spc="-121" dirty="0"/>
              <a:t>System</a:t>
            </a:r>
            <a:r>
              <a:rPr sz="2400" spc="-188" dirty="0"/>
              <a:t> </a:t>
            </a:r>
            <a:r>
              <a:rPr sz="2400" spc="-40" dirty="0"/>
              <a:t>Configuration</a:t>
            </a:r>
            <a:r>
              <a:rPr lang="en-US" sz="2400" spc="-40" dirty="0"/>
              <a:t>:</a:t>
            </a:r>
            <a:endParaRPr sz="2400"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1782964" y="990601"/>
            <a:ext cx="8625032" cy="3260965"/>
          </a:xfrm>
          <a:prstGeom prst="rect">
            <a:avLst/>
          </a:prstGeom>
        </p:spPr>
        <p:txBody>
          <a:bodyPr vert="horz" wrap="square" lIns="0" tIns="84908" rIns="0" bIns="0" rtlCol="0">
            <a:spAutoFit/>
          </a:bodyPr>
          <a:lstStyle/>
          <a:p>
            <a:pPr marL="297147" indent="-285750">
              <a:spcBef>
                <a:spcPts val="669"/>
              </a:spcBef>
              <a:buFont typeface="Arial" panose="020B0604020202020204" pitchFamily="34" charset="0"/>
              <a:buChar char="•"/>
              <a:tabLst>
                <a:tab pos="350457" algn="l"/>
                <a:tab pos="351027" algn="l"/>
              </a:tabLst>
            </a:pPr>
            <a:r>
              <a:rPr sz="1600" spc="-121" dirty="0">
                <a:latin typeface="Arial"/>
                <a:cs typeface="Arial"/>
              </a:rPr>
              <a:t>Always </a:t>
            </a:r>
            <a:r>
              <a:rPr sz="1600" spc="-175" dirty="0">
                <a:latin typeface="Arial"/>
                <a:cs typeface="Arial"/>
              </a:rPr>
              <a:t>a </a:t>
            </a:r>
            <a:r>
              <a:rPr sz="1600" spc="-305" dirty="0">
                <a:latin typeface="Arial"/>
                <a:cs typeface="Arial"/>
              </a:rPr>
              <a:t>Q</a:t>
            </a:r>
            <a:r>
              <a:rPr lang="en-US" sz="1600" spc="-305" dirty="0">
                <a:latin typeface="Arial"/>
                <a:cs typeface="Arial"/>
              </a:rPr>
              <a:t>  </a:t>
            </a:r>
            <a:r>
              <a:rPr sz="1600" spc="-305" dirty="0">
                <a:latin typeface="Arial"/>
                <a:cs typeface="Arial"/>
              </a:rPr>
              <a:t>CPU </a:t>
            </a:r>
            <a:r>
              <a:rPr sz="1600" spc="-166" dirty="0">
                <a:latin typeface="Arial"/>
                <a:cs typeface="Arial"/>
              </a:rPr>
              <a:t>has </a:t>
            </a:r>
            <a:r>
              <a:rPr sz="1600" spc="36" dirty="0">
                <a:latin typeface="Arial"/>
                <a:cs typeface="Arial"/>
              </a:rPr>
              <a:t>to </a:t>
            </a:r>
            <a:r>
              <a:rPr sz="1600" spc="-99" dirty="0">
                <a:latin typeface="Arial"/>
                <a:cs typeface="Arial"/>
              </a:rPr>
              <a:t>be </a:t>
            </a:r>
            <a:r>
              <a:rPr sz="1600" spc="-130" dirty="0">
                <a:latin typeface="Arial"/>
                <a:cs typeface="Arial"/>
              </a:rPr>
              <a:t>used </a:t>
            </a:r>
            <a:r>
              <a:rPr sz="1600" spc="-27" dirty="0">
                <a:latin typeface="Arial"/>
                <a:cs typeface="Arial"/>
              </a:rPr>
              <a:t>in </a:t>
            </a:r>
            <a:r>
              <a:rPr sz="1600" spc="-58" dirty="0">
                <a:latin typeface="Arial"/>
                <a:cs typeface="Arial"/>
              </a:rPr>
              <a:t>combination </a:t>
            </a:r>
            <a:r>
              <a:rPr sz="1600" spc="18" dirty="0">
                <a:latin typeface="Arial"/>
                <a:cs typeface="Arial"/>
              </a:rPr>
              <a:t>with </a:t>
            </a:r>
            <a:r>
              <a:rPr sz="1600" spc="-175" dirty="0">
                <a:latin typeface="Arial"/>
                <a:cs typeface="Arial"/>
              </a:rPr>
              <a:t>a </a:t>
            </a:r>
            <a:r>
              <a:rPr sz="1600" dirty="0">
                <a:latin typeface="Arial"/>
                <a:cs typeface="Arial"/>
              </a:rPr>
              <a:t>Motion</a:t>
            </a:r>
            <a:r>
              <a:rPr sz="1600" spc="-354" dirty="0">
                <a:latin typeface="Arial"/>
                <a:cs typeface="Arial"/>
              </a:rPr>
              <a:t> </a:t>
            </a:r>
            <a:r>
              <a:rPr sz="1600" spc="-323" dirty="0">
                <a:latin typeface="Arial"/>
                <a:cs typeface="Arial"/>
              </a:rPr>
              <a:t>C</a:t>
            </a:r>
            <a:r>
              <a:rPr lang="en-US" sz="1600" spc="-323" dirty="0">
                <a:latin typeface="Arial"/>
                <a:cs typeface="Arial"/>
              </a:rPr>
              <a:t> </a:t>
            </a:r>
            <a:r>
              <a:rPr sz="1600" spc="-323" dirty="0">
                <a:latin typeface="Arial"/>
                <a:cs typeface="Arial"/>
              </a:rPr>
              <a:t>P</a:t>
            </a:r>
            <a:r>
              <a:rPr lang="en-US" sz="1600" spc="-323" dirty="0">
                <a:latin typeface="Arial"/>
                <a:cs typeface="Arial"/>
              </a:rPr>
              <a:t> </a:t>
            </a:r>
            <a:r>
              <a:rPr sz="1600" spc="-323" dirty="0">
                <a:latin typeface="Arial"/>
                <a:cs typeface="Arial"/>
              </a:rPr>
              <a:t>U</a:t>
            </a:r>
            <a:endParaRPr lang="en-US" sz="1600" spc="-323" dirty="0">
              <a:latin typeface="Arial"/>
              <a:cs typeface="Arial"/>
            </a:endParaRPr>
          </a:p>
          <a:p>
            <a:pPr marL="297147" indent="-285750">
              <a:spcBef>
                <a:spcPts val="579"/>
              </a:spcBef>
              <a:buFont typeface="Arial" panose="020B0604020202020204" pitchFamily="34" charset="0"/>
              <a:buChar char="•"/>
              <a:tabLst>
                <a:tab pos="350457" algn="l"/>
                <a:tab pos="351027" algn="l"/>
              </a:tabLst>
            </a:pPr>
            <a:r>
              <a:rPr sz="1600" spc="-233" dirty="0">
                <a:latin typeface="Arial"/>
                <a:cs typeface="Arial"/>
              </a:rPr>
              <a:t>Q03UDCPU </a:t>
            </a:r>
            <a:r>
              <a:rPr sz="1600" spc="-13" dirty="0">
                <a:latin typeface="Arial"/>
                <a:cs typeface="Arial"/>
              </a:rPr>
              <a:t>or </a:t>
            </a:r>
            <a:r>
              <a:rPr sz="1600" spc="-81" dirty="0">
                <a:latin typeface="Arial"/>
                <a:cs typeface="Arial"/>
              </a:rPr>
              <a:t>high </a:t>
            </a:r>
            <a:r>
              <a:rPr sz="1600" spc="-72" dirty="0">
                <a:latin typeface="Arial"/>
                <a:cs typeface="Arial"/>
              </a:rPr>
              <a:t>performance </a:t>
            </a:r>
            <a:r>
              <a:rPr sz="1600" spc="-323" dirty="0">
                <a:latin typeface="Arial"/>
                <a:cs typeface="Arial"/>
              </a:rPr>
              <a:t>C</a:t>
            </a:r>
            <a:r>
              <a:rPr lang="en-US" sz="1600" spc="-323" dirty="0">
                <a:latin typeface="Arial"/>
                <a:cs typeface="Arial"/>
              </a:rPr>
              <a:t> </a:t>
            </a:r>
            <a:r>
              <a:rPr sz="1600" spc="-323" dirty="0">
                <a:latin typeface="Arial"/>
                <a:cs typeface="Arial"/>
              </a:rPr>
              <a:t>P</a:t>
            </a:r>
            <a:r>
              <a:rPr lang="en-US" sz="1600" spc="-323" dirty="0">
                <a:latin typeface="Arial"/>
                <a:cs typeface="Arial"/>
              </a:rPr>
              <a:t> </a:t>
            </a:r>
            <a:r>
              <a:rPr sz="1600" spc="-323" dirty="0">
                <a:latin typeface="Arial"/>
                <a:cs typeface="Arial"/>
              </a:rPr>
              <a:t>U </a:t>
            </a:r>
            <a:r>
              <a:rPr sz="1600" spc="-144" dirty="0">
                <a:latin typeface="Arial"/>
                <a:cs typeface="Arial"/>
              </a:rPr>
              <a:t>can </a:t>
            </a:r>
            <a:r>
              <a:rPr sz="1600" spc="-99" dirty="0">
                <a:latin typeface="Arial"/>
                <a:cs typeface="Arial"/>
              </a:rPr>
              <a:t>be</a:t>
            </a:r>
            <a:r>
              <a:rPr sz="1600" spc="-395" dirty="0">
                <a:latin typeface="Arial"/>
                <a:cs typeface="Arial"/>
              </a:rPr>
              <a:t> </a:t>
            </a:r>
            <a:r>
              <a:rPr sz="1600" spc="-130" dirty="0">
                <a:latin typeface="Arial"/>
                <a:cs typeface="Arial"/>
              </a:rPr>
              <a:t>use</a:t>
            </a:r>
            <a:r>
              <a:rPr lang="en-US" sz="1600" spc="-130" dirty="0">
                <a:latin typeface="Arial"/>
                <a:cs typeface="Arial"/>
              </a:rPr>
              <a:t>d</a:t>
            </a:r>
            <a:endParaRPr sz="1600" dirty="0">
              <a:latin typeface="Arial"/>
              <a:cs typeface="Arial"/>
            </a:endParaRPr>
          </a:p>
          <a:p>
            <a:pPr marL="350457" indent="-339060">
              <a:spcBef>
                <a:spcPts val="529"/>
              </a:spcBef>
              <a:buChar char="•"/>
              <a:tabLst>
                <a:tab pos="350457" algn="l"/>
                <a:tab pos="351027" algn="l"/>
              </a:tabLst>
            </a:pPr>
            <a:r>
              <a:rPr sz="1600" spc="-162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first </a:t>
            </a:r>
            <a:r>
              <a:rPr sz="1600" spc="-323" dirty="0">
                <a:latin typeface="Arial"/>
                <a:cs typeface="Arial"/>
              </a:rPr>
              <a:t>C</a:t>
            </a:r>
            <a:r>
              <a:rPr lang="en-US" sz="1600" spc="-323" dirty="0">
                <a:latin typeface="Arial"/>
                <a:cs typeface="Arial"/>
              </a:rPr>
              <a:t> </a:t>
            </a:r>
            <a:r>
              <a:rPr sz="1600" spc="-323" dirty="0">
                <a:latin typeface="Arial"/>
                <a:cs typeface="Arial"/>
              </a:rPr>
              <a:t>P</a:t>
            </a:r>
            <a:r>
              <a:rPr lang="en-US" sz="1600" spc="-323" dirty="0">
                <a:latin typeface="Arial"/>
                <a:cs typeface="Arial"/>
              </a:rPr>
              <a:t> </a:t>
            </a:r>
            <a:r>
              <a:rPr sz="1600" spc="-323" dirty="0">
                <a:latin typeface="Arial"/>
                <a:cs typeface="Arial"/>
              </a:rPr>
              <a:t>U </a:t>
            </a:r>
            <a:r>
              <a:rPr lang="en-US" sz="1600" spc="-323" dirty="0">
                <a:latin typeface="Arial"/>
                <a:cs typeface="Arial"/>
              </a:rPr>
              <a:t>   </a:t>
            </a:r>
            <a:r>
              <a:rPr sz="1600" spc="-67" dirty="0">
                <a:latin typeface="Arial"/>
                <a:cs typeface="Arial"/>
              </a:rPr>
              <a:t>on </a:t>
            </a:r>
            <a:r>
              <a:rPr sz="1600" spc="-175" dirty="0">
                <a:latin typeface="Arial"/>
                <a:cs typeface="Arial"/>
              </a:rPr>
              <a:t>a </a:t>
            </a:r>
            <a:r>
              <a:rPr sz="1600" spc="-76" dirty="0">
                <a:latin typeface="Arial"/>
                <a:cs typeface="Arial"/>
              </a:rPr>
              <a:t>main </a:t>
            </a:r>
            <a:r>
              <a:rPr sz="1600" spc="4" dirty="0">
                <a:latin typeface="Arial"/>
                <a:cs typeface="Arial"/>
              </a:rPr>
              <a:t>unit </a:t>
            </a:r>
            <a:r>
              <a:rPr sz="1600" spc="-67" dirty="0">
                <a:latin typeface="Arial"/>
                <a:cs typeface="Arial"/>
              </a:rPr>
              <a:t>must </a:t>
            </a:r>
            <a:r>
              <a:rPr sz="1600" spc="-99" dirty="0">
                <a:latin typeface="Arial"/>
                <a:cs typeface="Arial"/>
              </a:rPr>
              <a:t>be </a:t>
            </a:r>
            <a:r>
              <a:rPr sz="1600" spc="-175" dirty="0">
                <a:latin typeface="Arial"/>
                <a:cs typeface="Arial"/>
              </a:rPr>
              <a:t>a</a:t>
            </a:r>
            <a:r>
              <a:rPr sz="1600" spc="-332" dirty="0">
                <a:latin typeface="Arial"/>
                <a:cs typeface="Arial"/>
              </a:rPr>
              <a:t> </a:t>
            </a:r>
            <a:r>
              <a:rPr sz="1600" spc="-372" dirty="0">
                <a:latin typeface="Arial"/>
                <a:cs typeface="Arial"/>
              </a:rPr>
              <a:t>Q−C</a:t>
            </a:r>
            <a:r>
              <a:rPr lang="en-US" sz="1600" spc="-372" dirty="0">
                <a:latin typeface="Arial"/>
                <a:cs typeface="Arial"/>
              </a:rPr>
              <a:t> </a:t>
            </a:r>
            <a:r>
              <a:rPr sz="1600" spc="-372" dirty="0">
                <a:latin typeface="Arial"/>
                <a:cs typeface="Arial"/>
              </a:rPr>
              <a:t>P</a:t>
            </a:r>
            <a:r>
              <a:rPr lang="en-US" sz="1600" spc="-372" dirty="0">
                <a:latin typeface="Arial"/>
                <a:cs typeface="Arial"/>
              </a:rPr>
              <a:t> </a:t>
            </a:r>
            <a:r>
              <a:rPr sz="1600" spc="-372" dirty="0">
                <a:latin typeface="Arial"/>
                <a:cs typeface="Arial"/>
              </a:rPr>
              <a:t>U</a:t>
            </a:r>
            <a:endParaRPr sz="1600" dirty="0">
              <a:latin typeface="Arial"/>
              <a:cs typeface="Arial"/>
            </a:endParaRPr>
          </a:p>
          <a:p>
            <a:pPr marL="350457" indent="-339060">
              <a:spcBef>
                <a:spcPts val="516"/>
              </a:spcBef>
              <a:buChar char="•"/>
              <a:tabLst>
                <a:tab pos="350457" algn="l"/>
                <a:tab pos="351027" algn="l"/>
              </a:tabLst>
            </a:pPr>
            <a:r>
              <a:rPr sz="1600" spc="-49" dirty="0">
                <a:latin typeface="Arial"/>
                <a:cs typeface="Arial"/>
              </a:rPr>
              <a:t>Additional </a:t>
            </a:r>
            <a:r>
              <a:rPr sz="1600" spc="-305" dirty="0">
                <a:latin typeface="Arial"/>
                <a:cs typeface="Arial"/>
              </a:rPr>
              <a:t>C</a:t>
            </a:r>
            <a:r>
              <a:rPr lang="en-US" sz="1600" spc="-305" dirty="0">
                <a:latin typeface="Arial"/>
                <a:cs typeface="Arial"/>
              </a:rPr>
              <a:t> </a:t>
            </a:r>
            <a:r>
              <a:rPr sz="1600" spc="-305" dirty="0">
                <a:latin typeface="Arial"/>
                <a:cs typeface="Arial"/>
              </a:rPr>
              <a:t>P</a:t>
            </a:r>
            <a:r>
              <a:rPr lang="en-US" sz="1600" spc="-305" dirty="0">
                <a:latin typeface="Arial"/>
                <a:cs typeface="Arial"/>
              </a:rPr>
              <a:t> </a:t>
            </a:r>
            <a:r>
              <a:rPr sz="1600" spc="-305" dirty="0">
                <a:latin typeface="Arial"/>
                <a:cs typeface="Arial"/>
              </a:rPr>
              <a:t>U</a:t>
            </a:r>
            <a:r>
              <a:rPr lang="en-US" sz="1600" spc="-305" dirty="0">
                <a:latin typeface="Arial"/>
                <a:cs typeface="Arial"/>
              </a:rPr>
              <a:t> </a:t>
            </a:r>
            <a:r>
              <a:rPr sz="1600" spc="-305" dirty="0">
                <a:latin typeface="Arial"/>
                <a:cs typeface="Arial"/>
              </a:rPr>
              <a:t>s </a:t>
            </a:r>
            <a:r>
              <a:rPr lang="en-US" sz="1600" spc="-305" dirty="0">
                <a:latin typeface="Arial"/>
                <a:cs typeface="Arial"/>
              </a:rPr>
              <a:t> </a:t>
            </a:r>
            <a:r>
              <a:rPr sz="1600" spc="-144" dirty="0">
                <a:latin typeface="Arial"/>
                <a:cs typeface="Arial"/>
              </a:rPr>
              <a:t>can </a:t>
            </a:r>
            <a:r>
              <a:rPr sz="1600" spc="-102" dirty="0">
                <a:latin typeface="Arial"/>
                <a:cs typeface="Arial"/>
              </a:rPr>
              <a:t>be placed </a:t>
            </a:r>
            <a:r>
              <a:rPr sz="1600" spc="-63" dirty="0">
                <a:latin typeface="Arial"/>
                <a:cs typeface="Arial"/>
              </a:rPr>
              <a:t>on </a:t>
            </a:r>
            <a:r>
              <a:rPr sz="1600" spc="-22" dirty="0">
                <a:latin typeface="Arial"/>
                <a:cs typeface="Arial"/>
              </a:rPr>
              <a:t>the </a:t>
            </a:r>
            <a:r>
              <a:rPr sz="1600" spc="-76" dirty="0">
                <a:latin typeface="Arial"/>
                <a:cs typeface="Arial"/>
              </a:rPr>
              <a:t>main </a:t>
            </a:r>
            <a:r>
              <a:rPr sz="1600" spc="4" dirty="0">
                <a:latin typeface="Arial"/>
                <a:cs typeface="Arial"/>
              </a:rPr>
              <a:t>unit </a:t>
            </a:r>
            <a:r>
              <a:rPr sz="1600" spc="-31" dirty="0">
                <a:latin typeface="Arial"/>
                <a:cs typeface="Arial"/>
              </a:rPr>
              <a:t>in</a:t>
            </a:r>
            <a:r>
              <a:rPr sz="1600" spc="-412" dirty="0">
                <a:latin typeface="Arial"/>
                <a:cs typeface="Arial"/>
              </a:rPr>
              <a:t> </a:t>
            </a:r>
            <a:r>
              <a:rPr sz="1600" spc="-121" dirty="0">
                <a:latin typeface="Arial"/>
                <a:cs typeface="Arial"/>
              </a:rPr>
              <a:t>any </a:t>
            </a:r>
            <a:r>
              <a:rPr sz="1600" spc="-40" dirty="0">
                <a:latin typeface="Arial"/>
                <a:cs typeface="Arial"/>
              </a:rPr>
              <a:t>order</a:t>
            </a:r>
            <a:endParaRPr sz="1600" dirty="0">
              <a:latin typeface="Arial"/>
              <a:cs typeface="Arial"/>
            </a:endParaRPr>
          </a:p>
          <a:p>
            <a:pPr marL="350457" marR="4559" indent="-339060">
              <a:lnSpc>
                <a:spcPts val="2531"/>
              </a:lnSpc>
              <a:spcBef>
                <a:spcPts val="835"/>
              </a:spcBef>
              <a:buChar char="•"/>
              <a:tabLst>
                <a:tab pos="350457" algn="l"/>
                <a:tab pos="351027" algn="l"/>
              </a:tabLst>
            </a:pPr>
            <a:r>
              <a:rPr sz="1600" spc="-171" dirty="0">
                <a:latin typeface="Arial"/>
                <a:cs typeface="Arial"/>
              </a:rPr>
              <a:t>QD−Motion−System </a:t>
            </a:r>
            <a:r>
              <a:rPr sz="1600" spc="-94" dirty="0">
                <a:latin typeface="Arial"/>
                <a:cs typeface="Arial"/>
              </a:rPr>
              <a:t>modules </a:t>
            </a:r>
            <a:r>
              <a:rPr sz="1600" spc="-206" dirty="0">
                <a:latin typeface="Arial"/>
                <a:cs typeface="Arial"/>
              </a:rPr>
              <a:t>Q172DEX, </a:t>
            </a:r>
            <a:r>
              <a:rPr sz="1600" spc="-211" dirty="0">
                <a:latin typeface="Arial"/>
                <a:cs typeface="Arial"/>
              </a:rPr>
              <a:t>Q172DLX </a:t>
            </a:r>
            <a:r>
              <a:rPr sz="1600" spc="-102" dirty="0">
                <a:latin typeface="Arial"/>
                <a:cs typeface="Arial"/>
              </a:rPr>
              <a:t>and </a:t>
            </a:r>
            <a:r>
              <a:rPr sz="1600" spc="-220" dirty="0">
                <a:latin typeface="Arial"/>
                <a:cs typeface="Arial"/>
              </a:rPr>
              <a:t>Q173DPX </a:t>
            </a:r>
            <a:r>
              <a:rPr sz="1600" spc="-148" dirty="0">
                <a:latin typeface="Arial"/>
                <a:cs typeface="Arial"/>
              </a:rPr>
              <a:t>can  </a:t>
            </a:r>
            <a:r>
              <a:rPr sz="1600" spc="4" dirty="0">
                <a:latin typeface="Arial"/>
                <a:cs typeface="Arial"/>
              </a:rPr>
              <a:t>not </a:t>
            </a:r>
            <a:r>
              <a:rPr sz="1600" spc="-99" dirty="0">
                <a:latin typeface="Arial"/>
                <a:cs typeface="Arial"/>
              </a:rPr>
              <a:t>be </a:t>
            </a:r>
            <a:r>
              <a:rPr sz="1600" spc="-49" dirty="0">
                <a:latin typeface="Arial"/>
                <a:cs typeface="Arial"/>
              </a:rPr>
              <a:t>mounted </a:t>
            </a:r>
            <a:r>
              <a:rPr sz="1600" spc="-31" dirty="0">
                <a:latin typeface="Arial"/>
                <a:cs typeface="Arial"/>
              </a:rPr>
              <a:t>in </a:t>
            </a:r>
            <a:r>
              <a:rPr sz="1600" spc="-269" dirty="0">
                <a:latin typeface="Arial"/>
                <a:cs typeface="Arial"/>
              </a:rPr>
              <a:t>CPU3 </a:t>
            </a:r>
            <a:r>
              <a:rPr sz="1600" spc="-108" dirty="0">
                <a:latin typeface="Arial"/>
                <a:cs typeface="Arial"/>
              </a:rPr>
              <a:t>and </a:t>
            </a:r>
            <a:r>
              <a:rPr sz="1600" spc="-274" dirty="0">
                <a:latin typeface="Arial"/>
                <a:cs typeface="Arial"/>
              </a:rPr>
              <a:t>CPU4 </a:t>
            </a:r>
            <a:r>
              <a:rPr sz="1600" spc="-183" dirty="0">
                <a:latin typeface="Arial"/>
                <a:cs typeface="Arial"/>
              </a:rPr>
              <a:t>(I</a:t>
            </a:r>
            <a:r>
              <a:rPr lang="en-US" sz="1600" spc="-183" dirty="0">
                <a:latin typeface="Arial"/>
                <a:cs typeface="Arial"/>
              </a:rPr>
              <a:t> /</a:t>
            </a:r>
            <a:r>
              <a:rPr sz="1600" spc="-183" dirty="0">
                <a:latin typeface="Arial"/>
                <a:cs typeface="Arial"/>
              </a:rPr>
              <a:t>O</a:t>
            </a:r>
            <a:r>
              <a:rPr lang="en-US" sz="1600" spc="-183" dirty="0">
                <a:latin typeface="Arial"/>
                <a:cs typeface="Arial"/>
              </a:rPr>
              <a:t> </a:t>
            </a:r>
            <a:r>
              <a:rPr sz="1600" spc="-183" dirty="0">
                <a:latin typeface="Arial"/>
                <a:cs typeface="Arial"/>
              </a:rPr>
              <a:t>1 </a:t>
            </a:r>
            <a:r>
              <a:rPr lang="en-US" sz="1600" spc="-67" dirty="0">
                <a:latin typeface="Arial"/>
                <a:cs typeface="Arial"/>
              </a:rPr>
              <a:t>a</a:t>
            </a:r>
            <a:r>
              <a:rPr sz="1600" spc="-67" dirty="0">
                <a:latin typeface="Arial"/>
                <a:cs typeface="Arial"/>
              </a:rPr>
              <a:t>nd </a:t>
            </a:r>
            <a:r>
              <a:rPr sz="1600" spc="-183" dirty="0">
                <a:latin typeface="Arial"/>
                <a:cs typeface="Arial"/>
              </a:rPr>
              <a:t>I</a:t>
            </a:r>
            <a:r>
              <a:rPr lang="en-US" sz="1600" spc="-183" dirty="0">
                <a:latin typeface="Arial"/>
                <a:cs typeface="Arial"/>
              </a:rPr>
              <a:t> /</a:t>
            </a:r>
            <a:r>
              <a:rPr sz="1600" spc="-183" dirty="0">
                <a:latin typeface="Arial"/>
                <a:cs typeface="Arial"/>
              </a:rPr>
              <a:t>O</a:t>
            </a:r>
            <a:r>
              <a:rPr lang="en-US" sz="1600" spc="-183" dirty="0">
                <a:latin typeface="Arial"/>
                <a:cs typeface="Arial"/>
              </a:rPr>
              <a:t> </a:t>
            </a:r>
            <a:r>
              <a:rPr sz="1600" spc="-183" dirty="0">
                <a:latin typeface="Arial"/>
                <a:cs typeface="Arial"/>
              </a:rPr>
              <a:t>2)</a:t>
            </a:r>
            <a:r>
              <a:rPr sz="1600" spc="-220" dirty="0">
                <a:latin typeface="Arial"/>
                <a:cs typeface="Arial"/>
              </a:rPr>
              <a:t> </a:t>
            </a:r>
            <a:r>
              <a:rPr sz="1600" spc="-90" dirty="0">
                <a:latin typeface="Arial"/>
                <a:cs typeface="Arial"/>
              </a:rPr>
              <a:t>slots</a:t>
            </a:r>
            <a:endParaRPr sz="1600" dirty="0">
              <a:latin typeface="Arial"/>
              <a:cs typeface="Arial"/>
            </a:endParaRPr>
          </a:p>
          <a:p>
            <a:pPr marL="350457" indent="-339060">
              <a:spcBef>
                <a:spcPts val="480"/>
              </a:spcBef>
              <a:buChar char="•"/>
              <a:tabLst>
                <a:tab pos="350457" algn="l"/>
                <a:tab pos="351027" algn="l"/>
              </a:tabLst>
            </a:pPr>
            <a:r>
              <a:rPr sz="1600" dirty="0">
                <a:latin typeface="Arial"/>
                <a:cs typeface="Arial"/>
              </a:rPr>
              <a:t>Motion </a:t>
            </a:r>
            <a:r>
              <a:rPr sz="1600" spc="-45" dirty="0">
                <a:latin typeface="Arial"/>
                <a:cs typeface="Arial"/>
              </a:rPr>
              <a:t>Module </a:t>
            </a:r>
            <a:r>
              <a:rPr sz="1600" spc="-144" dirty="0">
                <a:latin typeface="Arial"/>
                <a:cs typeface="Arial"/>
              </a:rPr>
              <a:t>can </a:t>
            </a:r>
            <a:r>
              <a:rPr sz="1600" spc="-99" dirty="0">
                <a:latin typeface="Arial"/>
                <a:cs typeface="Arial"/>
              </a:rPr>
              <a:t>be </a:t>
            </a:r>
            <a:r>
              <a:rPr sz="1600" spc="-175" dirty="0">
                <a:latin typeface="Arial"/>
                <a:cs typeface="Arial"/>
              </a:rPr>
              <a:t>accessed </a:t>
            </a:r>
            <a:r>
              <a:rPr sz="1600" spc="-85" dirty="0">
                <a:latin typeface="Arial"/>
                <a:cs typeface="Arial"/>
              </a:rPr>
              <a:t>by </a:t>
            </a:r>
            <a:r>
              <a:rPr sz="1600" spc="-58" dirty="0">
                <a:latin typeface="Arial"/>
                <a:cs typeface="Arial"/>
              </a:rPr>
              <a:t>only</a:t>
            </a:r>
            <a:r>
              <a:rPr lang="en-US" sz="1600" spc="-58" dirty="0">
                <a:latin typeface="Arial"/>
                <a:cs typeface="Arial"/>
              </a:rPr>
              <a:t> One</a:t>
            </a:r>
            <a:r>
              <a:rPr sz="1600" spc="-28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Motion</a:t>
            </a:r>
            <a:r>
              <a:rPr sz="1600" spc="-238" dirty="0">
                <a:latin typeface="Arial"/>
                <a:cs typeface="Arial"/>
              </a:rPr>
              <a:t> </a:t>
            </a:r>
            <a:r>
              <a:rPr sz="1600" spc="-328" dirty="0">
                <a:latin typeface="Arial"/>
                <a:cs typeface="Arial"/>
              </a:rPr>
              <a:t>C</a:t>
            </a:r>
            <a:r>
              <a:rPr lang="en-US" sz="1600" spc="-328" dirty="0">
                <a:latin typeface="Arial"/>
                <a:cs typeface="Arial"/>
              </a:rPr>
              <a:t> </a:t>
            </a:r>
            <a:r>
              <a:rPr sz="1600" spc="-328" dirty="0">
                <a:latin typeface="Arial"/>
                <a:cs typeface="Arial"/>
              </a:rPr>
              <a:t>P</a:t>
            </a:r>
            <a:r>
              <a:rPr lang="en-US" sz="1600" spc="-328" dirty="0">
                <a:latin typeface="Arial"/>
                <a:cs typeface="Arial"/>
              </a:rPr>
              <a:t> </a:t>
            </a:r>
            <a:r>
              <a:rPr sz="1600" spc="-328" dirty="0">
                <a:latin typeface="Arial"/>
                <a:cs typeface="Arial"/>
              </a:rPr>
              <a:t>U</a:t>
            </a:r>
            <a:endParaRPr sz="1600" dirty="0">
              <a:latin typeface="Arial"/>
              <a:cs typeface="Arial"/>
            </a:endParaRPr>
          </a:p>
          <a:p>
            <a:pPr marL="350457" indent="-339060">
              <a:spcBef>
                <a:spcPts val="525"/>
              </a:spcBef>
              <a:buChar char="•"/>
              <a:tabLst>
                <a:tab pos="350457" algn="l"/>
                <a:tab pos="351027" algn="l"/>
              </a:tabLst>
            </a:pPr>
            <a:r>
              <a:rPr sz="1600" spc="-63" dirty="0">
                <a:latin typeface="Arial"/>
                <a:cs typeface="Arial"/>
              </a:rPr>
              <a:t>Digital </a:t>
            </a:r>
            <a:r>
              <a:rPr sz="1600" spc="-175" dirty="0">
                <a:latin typeface="Arial"/>
                <a:cs typeface="Arial"/>
              </a:rPr>
              <a:t>I</a:t>
            </a:r>
            <a:r>
              <a:rPr lang="en-US" sz="1600" spc="-175" dirty="0">
                <a:latin typeface="Arial"/>
                <a:cs typeface="Arial"/>
              </a:rPr>
              <a:t>/</a:t>
            </a:r>
            <a:r>
              <a:rPr sz="1600" spc="-175" dirty="0">
                <a:latin typeface="Arial"/>
                <a:cs typeface="Arial"/>
              </a:rPr>
              <a:t>O−Modules </a:t>
            </a:r>
            <a:r>
              <a:rPr sz="1600" spc="-102" dirty="0">
                <a:latin typeface="Arial"/>
                <a:cs typeface="Arial"/>
              </a:rPr>
              <a:t>and </a:t>
            </a:r>
            <a:r>
              <a:rPr sz="1600" spc="-117" dirty="0">
                <a:latin typeface="Arial"/>
                <a:cs typeface="Arial"/>
              </a:rPr>
              <a:t>Analog </a:t>
            </a:r>
            <a:r>
              <a:rPr sz="1600" spc="-94" dirty="0">
                <a:latin typeface="Arial"/>
                <a:cs typeface="Arial"/>
              </a:rPr>
              <a:t>modules </a:t>
            </a:r>
            <a:r>
              <a:rPr sz="1600" spc="-144" dirty="0">
                <a:latin typeface="Arial"/>
                <a:cs typeface="Arial"/>
              </a:rPr>
              <a:t>can </a:t>
            </a:r>
            <a:r>
              <a:rPr sz="1600" spc="-99" dirty="0">
                <a:latin typeface="Arial"/>
                <a:cs typeface="Arial"/>
              </a:rPr>
              <a:t>be </a:t>
            </a:r>
            <a:r>
              <a:rPr sz="1600" spc="-144" dirty="0">
                <a:latin typeface="Arial"/>
                <a:cs typeface="Arial"/>
              </a:rPr>
              <a:t>assigned </a:t>
            </a:r>
            <a:r>
              <a:rPr sz="1600" spc="36" dirty="0">
                <a:latin typeface="Arial"/>
                <a:cs typeface="Arial"/>
              </a:rPr>
              <a:t>to</a:t>
            </a:r>
            <a:r>
              <a:rPr sz="1600" spc="-188" dirty="0">
                <a:latin typeface="Arial"/>
                <a:cs typeface="Arial"/>
              </a:rPr>
              <a:t> </a:t>
            </a:r>
            <a:r>
              <a:rPr sz="1600" spc="72" dirty="0">
                <a:latin typeface="Arial"/>
                <a:cs typeface="Arial"/>
              </a:rPr>
              <a:t>it</a:t>
            </a:r>
            <a:endParaRPr sz="1600" dirty="0">
              <a:latin typeface="Arial"/>
              <a:cs typeface="Arial"/>
            </a:endParaRPr>
          </a:p>
          <a:p>
            <a:pPr marL="350457" indent="-339060">
              <a:spcBef>
                <a:spcPts val="529"/>
              </a:spcBef>
              <a:buChar char="•"/>
              <a:tabLst>
                <a:tab pos="350457" algn="l"/>
                <a:tab pos="351027" algn="l"/>
              </a:tabLst>
            </a:pPr>
            <a:r>
              <a:rPr sz="1600" spc="-162" dirty="0">
                <a:latin typeface="Arial"/>
                <a:cs typeface="Arial"/>
              </a:rPr>
              <a:t>Motion−CPU </a:t>
            </a:r>
            <a:r>
              <a:rPr sz="1600" spc="-144" dirty="0">
                <a:latin typeface="Arial"/>
                <a:cs typeface="Arial"/>
              </a:rPr>
              <a:t>can </a:t>
            </a:r>
            <a:r>
              <a:rPr sz="1600" spc="-121" dirty="0">
                <a:latin typeface="Arial"/>
                <a:cs typeface="Arial"/>
              </a:rPr>
              <a:t>have </a:t>
            </a:r>
            <a:r>
              <a:rPr sz="1600" spc="-197" dirty="0">
                <a:latin typeface="Arial"/>
                <a:cs typeface="Arial"/>
              </a:rPr>
              <a:t>access </a:t>
            </a:r>
            <a:r>
              <a:rPr sz="1600" spc="36" dirty="0">
                <a:latin typeface="Arial"/>
                <a:cs typeface="Arial"/>
              </a:rPr>
              <a:t>to </a:t>
            </a:r>
            <a:r>
              <a:rPr sz="1600" spc="-67" dirty="0">
                <a:latin typeface="Arial"/>
                <a:cs typeface="Arial"/>
              </a:rPr>
              <a:t>up </a:t>
            </a:r>
            <a:r>
              <a:rPr sz="1600" spc="31" dirty="0">
                <a:latin typeface="Arial"/>
                <a:cs typeface="Arial"/>
              </a:rPr>
              <a:t>to </a:t>
            </a:r>
            <a:r>
              <a:rPr sz="1600" spc="-112" dirty="0">
                <a:latin typeface="Arial"/>
                <a:cs typeface="Arial"/>
              </a:rPr>
              <a:t>256</a:t>
            </a:r>
            <a:r>
              <a:rPr sz="1600" spc="-389" dirty="0">
                <a:latin typeface="Arial"/>
                <a:cs typeface="Arial"/>
              </a:rPr>
              <a:t> </a:t>
            </a:r>
            <a:r>
              <a:rPr sz="1600" spc="-247" dirty="0">
                <a:latin typeface="Arial"/>
                <a:cs typeface="Arial"/>
              </a:rPr>
              <a:t>I</a:t>
            </a:r>
            <a:r>
              <a:rPr lang="en-US" sz="1600" spc="-247" dirty="0">
                <a:latin typeface="Arial"/>
                <a:cs typeface="Arial"/>
              </a:rPr>
              <a:t> / </a:t>
            </a:r>
            <a:r>
              <a:rPr sz="1600" spc="-247" dirty="0">
                <a:latin typeface="Arial"/>
                <a:cs typeface="Arial"/>
              </a:rPr>
              <a:t>O</a:t>
            </a:r>
            <a:r>
              <a:rPr lang="en-US" sz="1600" spc="-247" dirty="0">
                <a:latin typeface="Arial"/>
                <a:cs typeface="Arial"/>
              </a:rPr>
              <a:t> </a:t>
            </a:r>
            <a:r>
              <a:rPr sz="1600" spc="-247" dirty="0"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  <a:p>
            <a:pPr marL="350457" indent="-339060">
              <a:spcBef>
                <a:spcPts val="516"/>
              </a:spcBef>
              <a:buChar char="•"/>
              <a:tabLst>
                <a:tab pos="350457" algn="l"/>
                <a:tab pos="351027" algn="l"/>
              </a:tabLst>
            </a:pPr>
            <a:r>
              <a:rPr sz="1600" spc="-67" dirty="0">
                <a:latin typeface="Arial"/>
                <a:cs typeface="Arial"/>
              </a:rPr>
              <a:t>Maximum </a:t>
            </a:r>
            <a:r>
              <a:rPr sz="1600" spc="-108" dirty="0">
                <a:latin typeface="Arial"/>
                <a:cs typeface="Arial"/>
              </a:rPr>
              <a:t>Four </a:t>
            </a:r>
            <a:r>
              <a:rPr sz="1600" spc="-117" dirty="0">
                <a:latin typeface="Arial"/>
                <a:cs typeface="Arial"/>
              </a:rPr>
              <a:t>Analog </a:t>
            </a:r>
            <a:r>
              <a:rPr sz="1600" spc="-238" dirty="0">
                <a:latin typeface="Arial"/>
                <a:cs typeface="Arial"/>
              </a:rPr>
              <a:t>I</a:t>
            </a:r>
            <a:r>
              <a:rPr lang="en-US" sz="1600" spc="-238" dirty="0">
                <a:latin typeface="Arial"/>
                <a:cs typeface="Arial"/>
              </a:rPr>
              <a:t> / </a:t>
            </a:r>
            <a:r>
              <a:rPr sz="1600" spc="-238" dirty="0">
                <a:latin typeface="Arial"/>
                <a:cs typeface="Arial"/>
              </a:rPr>
              <a:t>O </a:t>
            </a:r>
            <a:r>
              <a:rPr sz="1600" spc="-94" dirty="0">
                <a:latin typeface="Arial"/>
                <a:cs typeface="Arial"/>
              </a:rPr>
              <a:t>modules </a:t>
            </a:r>
            <a:r>
              <a:rPr sz="1600" spc="18" dirty="0">
                <a:latin typeface="Arial"/>
                <a:cs typeface="Arial"/>
              </a:rPr>
              <a:t>with </a:t>
            </a:r>
            <a:r>
              <a:rPr sz="1600" spc="-102" dirty="0">
                <a:latin typeface="Arial"/>
                <a:cs typeface="Arial"/>
              </a:rPr>
              <a:t>single </a:t>
            </a:r>
            <a:r>
              <a:rPr sz="1600" dirty="0">
                <a:latin typeface="Arial"/>
                <a:cs typeface="Arial"/>
              </a:rPr>
              <a:t>Motion</a:t>
            </a:r>
            <a:r>
              <a:rPr sz="1600" spc="-386" dirty="0">
                <a:latin typeface="Arial"/>
                <a:cs typeface="Arial"/>
              </a:rPr>
              <a:t> </a:t>
            </a:r>
            <a:r>
              <a:rPr sz="1600" spc="-323" dirty="0">
                <a:latin typeface="Arial"/>
                <a:cs typeface="Arial"/>
              </a:rPr>
              <a:t>C</a:t>
            </a:r>
            <a:r>
              <a:rPr lang="en-US" sz="1600" spc="-323" dirty="0">
                <a:latin typeface="Arial"/>
                <a:cs typeface="Arial"/>
              </a:rPr>
              <a:t> </a:t>
            </a:r>
            <a:r>
              <a:rPr sz="1600" spc="-323" dirty="0">
                <a:latin typeface="Arial"/>
                <a:cs typeface="Arial"/>
              </a:rPr>
              <a:t>P</a:t>
            </a:r>
            <a:r>
              <a:rPr lang="en-US" sz="1600" spc="-323" dirty="0">
                <a:latin typeface="Arial"/>
                <a:cs typeface="Arial"/>
              </a:rPr>
              <a:t> </a:t>
            </a:r>
            <a:r>
              <a:rPr sz="1600" spc="-323" dirty="0">
                <a:latin typeface="Arial"/>
                <a:cs typeface="Arial"/>
              </a:rPr>
              <a:t>U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9543" y="6723"/>
            <a:ext cx="9131877" cy="6842312"/>
          </a:xfrm>
          <a:custGeom>
            <a:avLst/>
            <a:gdLst/>
            <a:ahLst/>
            <a:cxnLst/>
            <a:rect l="l" t="t" r="r" b="b"/>
            <a:pathLst>
              <a:path w="10045065" h="7754620">
                <a:moveTo>
                  <a:pt x="0" y="0"/>
                </a:moveTo>
                <a:lnTo>
                  <a:pt x="0" y="7754111"/>
                </a:lnTo>
                <a:lnTo>
                  <a:pt x="10044683" y="7754111"/>
                </a:lnTo>
                <a:lnTo>
                  <a:pt x="100446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870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6466" y="240730"/>
            <a:ext cx="4554105" cy="1233756"/>
          </a:xfrm>
          <a:prstGeom prst="rect">
            <a:avLst/>
          </a:prstGeom>
        </p:spPr>
        <p:txBody>
          <a:bodyPr vert="horz" wrap="square" lIns="0" tIns="14816" rIns="0" bIns="0" rtlCol="0" anchor="ctr">
            <a:spAutoFit/>
          </a:bodyPr>
          <a:lstStyle/>
          <a:p>
            <a:pPr marL="11397">
              <a:spcBef>
                <a:spcPts val="117"/>
              </a:spcBef>
            </a:pPr>
            <a:r>
              <a:rPr spc="-54" dirty="0"/>
              <a:t>Part </a:t>
            </a:r>
            <a:r>
              <a:rPr dirty="0"/>
              <a:t>Identification </a:t>
            </a:r>
            <a:r>
              <a:rPr spc="31" dirty="0"/>
              <a:t>of </a:t>
            </a:r>
            <a:r>
              <a:rPr spc="45" dirty="0"/>
              <a:t>Motion</a:t>
            </a:r>
            <a:r>
              <a:rPr spc="-534" dirty="0"/>
              <a:t> </a:t>
            </a:r>
            <a:r>
              <a:rPr spc="-319" dirty="0"/>
              <a:t>CPU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2" y="1345"/>
            <a:ext cx="9143999" cy="6853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9720" y="1253265"/>
            <a:ext cx="1413163" cy="4797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75565" y="1249232"/>
            <a:ext cx="1421823" cy="4806203"/>
          </a:xfrm>
          <a:custGeom>
            <a:avLst/>
            <a:gdLst/>
            <a:ahLst/>
            <a:cxnLst/>
            <a:rect l="l" t="t" r="r" b="b"/>
            <a:pathLst>
              <a:path w="1564004" h="5447030">
                <a:moveTo>
                  <a:pt x="0" y="0"/>
                </a:moveTo>
                <a:lnTo>
                  <a:pt x="0" y="5446775"/>
                </a:lnTo>
                <a:lnTo>
                  <a:pt x="1563623" y="5446775"/>
                </a:lnTo>
                <a:lnTo>
                  <a:pt x="1563623" y="0"/>
                </a:lnTo>
                <a:lnTo>
                  <a:pt x="0" y="0"/>
                </a:lnTo>
                <a:close/>
              </a:path>
            </a:pathLst>
          </a:custGeom>
          <a:ln w="103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57107" y="5135432"/>
            <a:ext cx="965661" cy="1188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01095" y="5212081"/>
            <a:ext cx="494723" cy="1681"/>
          </a:xfrm>
          <a:custGeom>
            <a:avLst/>
            <a:gdLst/>
            <a:ahLst/>
            <a:cxnLst/>
            <a:rect l="l" t="t" r="r" b="b"/>
            <a:pathLst>
              <a:path w="544195" h="1904">
                <a:moveTo>
                  <a:pt x="-41492" y="761"/>
                </a:moveTo>
                <a:lnTo>
                  <a:pt x="585560" y="761"/>
                </a:lnTo>
              </a:path>
            </a:pathLst>
          </a:custGeom>
          <a:ln w="84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5701" y="6356425"/>
            <a:ext cx="907472" cy="1681"/>
          </a:xfrm>
          <a:custGeom>
            <a:avLst/>
            <a:gdLst/>
            <a:ahLst/>
            <a:cxnLst/>
            <a:rect l="l" t="t" r="r" b="b"/>
            <a:pathLst>
              <a:path w="998220" h="1904">
                <a:moveTo>
                  <a:pt x="0" y="0"/>
                </a:moveTo>
                <a:lnTo>
                  <a:pt x="998219" y="1523"/>
                </a:lnTo>
              </a:path>
            </a:pathLst>
          </a:custGeom>
          <a:ln w="829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701" y="5212081"/>
            <a:ext cx="0" cy="1144681"/>
          </a:xfrm>
          <a:custGeom>
            <a:avLst/>
            <a:gdLst/>
            <a:ahLst/>
            <a:cxnLst/>
            <a:rect l="l" t="t" r="r" b="b"/>
            <a:pathLst>
              <a:path h="1297304">
                <a:moveTo>
                  <a:pt x="0" y="0"/>
                </a:moveTo>
                <a:lnTo>
                  <a:pt x="0" y="1296923"/>
                </a:lnTo>
              </a:path>
            </a:pathLst>
          </a:custGeom>
          <a:ln w="829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03174" y="6051177"/>
            <a:ext cx="1732" cy="305360"/>
          </a:xfrm>
          <a:custGeom>
            <a:avLst/>
            <a:gdLst/>
            <a:ahLst/>
            <a:cxnLst/>
            <a:rect l="l" t="t" r="r" b="b"/>
            <a:pathLst>
              <a:path w="1904" h="346075">
                <a:moveTo>
                  <a:pt x="761" y="-41492"/>
                </a:moveTo>
                <a:lnTo>
                  <a:pt x="761" y="387440"/>
                </a:lnTo>
              </a:path>
            </a:pathLst>
          </a:custGeom>
          <a:ln w="845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55379" y="4928348"/>
            <a:ext cx="2126673" cy="714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94845" y="5005889"/>
            <a:ext cx="1795318" cy="535304"/>
          </a:xfrm>
          <a:prstGeom prst="rect">
            <a:avLst/>
          </a:prstGeom>
        </p:spPr>
        <p:txBody>
          <a:bodyPr vert="horz" wrap="square" lIns="0" tIns="11967" rIns="0" bIns="0" rtlCol="0">
            <a:spAutoFit/>
          </a:bodyPr>
          <a:lstStyle/>
          <a:p>
            <a:pPr marL="11397">
              <a:spcBef>
                <a:spcPts val="94"/>
              </a:spcBef>
            </a:pPr>
            <a:r>
              <a:rPr sz="1700" b="1" spc="4" dirty="0">
                <a:latin typeface="Arial"/>
                <a:cs typeface="Arial"/>
              </a:rPr>
              <a:t>SSCNET3 </a:t>
            </a:r>
            <a:r>
              <a:rPr sz="1700" b="1" dirty="0">
                <a:latin typeface="Arial"/>
                <a:cs typeface="Arial"/>
              </a:rPr>
              <a:t>Line</a:t>
            </a:r>
            <a:r>
              <a:rPr sz="1700" b="1" spc="-90" dirty="0">
                <a:latin typeface="Arial"/>
                <a:cs typeface="Arial"/>
              </a:rPr>
              <a:t> </a:t>
            </a:r>
            <a:r>
              <a:rPr sz="1700" b="1" spc="4" dirty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  <a:p>
            <a:pPr marL="60404">
              <a:spcBef>
                <a:spcPts val="9"/>
              </a:spcBef>
            </a:pPr>
            <a:r>
              <a:rPr sz="1700" b="1" dirty="0">
                <a:latin typeface="Arial"/>
                <a:cs typeface="Arial"/>
              </a:rPr>
              <a:t>only</a:t>
            </a:r>
            <a:r>
              <a:rPr sz="1700" b="1" spc="-85" dirty="0">
                <a:latin typeface="Arial"/>
                <a:cs typeface="Arial"/>
              </a:rPr>
              <a:t> </a:t>
            </a:r>
            <a:r>
              <a:rPr sz="1700" b="1" spc="4" dirty="0">
                <a:latin typeface="Arial"/>
                <a:cs typeface="Arial"/>
              </a:rPr>
              <a:t>Q173DCPU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27865" y="5199978"/>
            <a:ext cx="1219200" cy="110378"/>
          </a:xfrm>
          <a:custGeom>
            <a:avLst/>
            <a:gdLst/>
            <a:ahLst/>
            <a:cxnLst/>
            <a:rect l="l" t="t" r="r" b="b"/>
            <a:pathLst>
              <a:path w="1341120" h="125095">
                <a:moveTo>
                  <a:pt x="123444" y="41148"/>
                </a:moveTo>
                <a:lnTo>
                  <a:pt x="123444" y="0"/>
                </a:lnTo>
                <a:lnTo>
                  <a:pt x="0" y="62484"/>
                </a:lnTo>
                <a:lnTo>
                  <a:pt x="103632" y="114939"/>
                </a:lnTo>
                <a:lnTo>
                  <a:pt x="103632" y="41148"/>
                </a:lnTo>
                <a:lnTo>
                  <a:pt x="123444" y="41148"/>
                </a:lnTo>
                <a:close/>
              </a:path>
              <a:path w="1341120" h="125095">
                <a:moveTo>
                  <a:pt x="1341120" y="82296"/>
                </a:moveTo>
                <a:lnTo>
                  <a:pt x="1341120" y="41148"/>
                </a:lnTo>
                <a:lnTo>
                  <a:pt x="103632" y="41148"/>
                </a:lnTo>
                <a:lnTo>
                  <a:pt x="103632" y="82296"/>
                </a:lnTo>
                <a:lnTo>
                  <a:pt x="1341120" y="82296"/>
                </a:lnTo>
                <a:close/>
              </a:path>
              <a:path w="1341120" h="125095">
                <a:moveTo>
                  <a:pt x="123444" y="124968"/>
                </a:moveTo>
                <a:lnTo>
                  <a:pt x="123444" y="82296"/>
                </a:lnTo>
                <a:lnTo>
                  <a:pt x="103632" y="82296"/>
                </a:lnTo>
                <a:lnTo>
                  <a:pt x="103632" y="114939"/>
                </a:lnTo>
                <a:lnTo>
                  <a:pt x="123444" y="12496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2966" y="2056056"/>
            <a:ext cx="1300942" cy="7140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49665" y="2133600"/>
            <a:ext cx="1028700" cy="534153"/>
          </a:xfrm>
          <a:prstGeom prst="rect">
            <a:avLst/>
          </a:prstGeom>
        </p:spPr>
        <p:txBody>
          <a:bodyPr vert="horz" wrap="square" lIns="0" tIns="10827" rIns="0" bIns="0" rtlCol="0">
            <a:spAutoFit/>
          </a:bodyPr>
          <a:lstStyle/>
          <a:p>
            <a:pPr marL="147591" marR="4559" indent="-136764">
              <a:lnSpc>
                <a:spcPct val="100499"/>
              </a:lnSpc>
              <a:spcBef>
                <a:spcPts val="85"/>
              </a:spcBef>
            </a:pPr>
            <a:r>
              <a:rPr sz="1700" b="1" spc="4" dirty="0">
                <a:latin typeface="Arial"/>
                <a:cs typeface="Arial"/>
              </a:rPr>
              <a:t>Run</a:t>
            </a:r>
            <a:r>
              <a:rPr sz="1700" b="1" spc="-4" dirty="0">
                <a:latin typeface="Arial"/>
                <a:cs typeface="Arial"/>
              </a:rPr>
              <a:t>/</a:t>
            </a:r>
            <a:r>
              <a:rPr sz="1700" b="1" spc="4" dirty="0">
                <a:latin typeface="Arial"/>
                <a:cs typeface="Arial"/>
              </a:rPr>
              <a:t>S</a:t>
            </a:r>
            <a:r>
              <a:rPr sz="1700" b="1" spc="-4" dirty="0">
                <a:latin typeface="Arial"/>
                <a:cs typeface="Arial"/>
              </a:rPr>
              <a:t>t</a:t>
            </a:r>
            <a:r>
              <a:rPr sz="1700" b="1" dirty="0">
                <a:latin typeface="Arial"/>
                <a:cs typeface="Arial"/>
              </a:rPr>
              <a:t>op  </a:t>
            </a:r>
            <a:r>
              <a:rPr sz="1700" b="1" spc="4" dirty="0">
                <a:latin typeface="Arial"/>
                <a:cs typeface="Arial"/>
              </a:rPr>
              <a:t>Switch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63787" y="2385509"/>
            <a:ext cx="1676399" cy="110378"/>
          </a:xfrm>
          <a:custGeom>
            <a:avLst/>
            <a:gdLst/>
            <a:ahLst/>
            <a:cxnLst/>
            <a:rect l="l" t="t" r="r" b="b"/>
            <a:pathLst>
              <a:path w="1844039" h="125094">
                <a:moveTo>
                  <a:pt x="1740408" y="83820"/>
                </a:moveTo>
                <a:lnTo>
                  <a:pt x="1740408" y="41148"/>
                </a:lnTo>
                <a:lnTo>
                  <a:pt x="0" y="41148"/>
                </a:lnTo>
                <a:lnTo>
                  <a:pt x="0" y="83820"/>
                </a:lnTo>
                <a:lnTo>
                  <a:pt x="1740408" y="83820"/>
                </a:lnTo>
                <a:close/>
              </a:path>
              <a:path w="1844039" h="125094">
                <a:moveTo>
                  <a:pt x="1844040" y="62484"/>
                </a:moveTo>
                <a:lnTo>
                  <a:pt x="1719072" y="0"/>
                </a:lnTo>
                <a:lnTo>
                  <a:pt x="1719072" y="41148"/>
                </a:lnTo>
                <a:lnTo>
                  <a:pt x="1740408" y="41148"/>
                </a:lnTo>
                <a:lnTo>
                  <a:pt x="1740408" y="114300"/>
                </a:lnTo>
                <a:lnTo>
                  <a:pt x="1844040" y="62484"/>
                </a:lnTo>
                <a:close/>
              </a:path>
              <a:path w="1844039" h="125094">
                <a:moveTo>
                  <a:pt x="1740408" y="114300"/>
                </a:moveTo>
                <a:lnTo>
                  <a:pt x="1740408" y="83820"/>
                </a:lnTo>
                <a:lnTo>
                  <a:pt x="1719072" y="83820"/>
                </a:lnTo>
                <a:lnTo>
                  <a:pt x="1719072" y="124968"/>
                </a:lnTo>
                <a:lnTo>
                  <a:pt x="1740408" y="11430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99465" y="1363533"/>
            <a:ext cx="2991196" cy="1262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46257" y="1450489"/>
            <a:ext cx="1895763" cy="1060905"/>
          </a:xfrm>
          <a:prstGeom prst="rect">
            <a:avLst/>
          </a:prstGeom>
        </p:spPr>
        <p:txBody>
          <a:bodyPr vert="horz" wrap="square" lIns="0" tIns="9118" rIns="0" bIns="0" rtlCol="0">
            <a:spAutoFit/>
          </a:bodyPr>
          <a:lstStyle/>
          <a:p>
            <a:pPr marL="10827" marR="4559" algn="ctr">
              <a:lnSpc>
                <a:spcPct val="101000"/>
              </a:lnSpc>
              <a:spcBef>
                <a:spcPts val="72"/>
              </a:spcBef>
            </a:pPr>
            <a:r>
              <a:rPr sz="1700" b="1" dirty="0">
                <a:latin typeface="Arial"/>
                <a:cs typeface="Arial"/>
              </a:rPr>
              <a:t>Rotary </a:t>
            </a:r>
            <a:r>
              <a:rPr sz="1700" b="1" spc="4" dirty="0">
                <a:latin typeface="Arial"/>
                <a:cs typeface="Arial"/>
              </a:rPr>
              <a:t>Switch</a:t>
            </a:r>
            <a:r>
              <a:rPr sz="1700" b="1" spc="-72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for  Install</a:t>
            </a:r>
            <a:r>
              <a:rPr sz="1700" b="1" spc="-27" dirty="0">
                <a:latin typeface="Arial"/>
                <a:cs typeface="Arial"/>
              </a:rPr>
              <a:t> </a:t>
            </a:r>
            <a:r>
              <a:rPr sz="1700" b="1" spc="4" dirty="0">
                <a:latin typeface="Arial"/>
                <a:cs typeface="Arial"/>
              </a:rPr>
              <a:t>Mode</a:t>
            </a:r>
            <a:endParaRPr sz="1700">
              <a:latin typeface="Arial"/>
              <a:cs typeface="Arial"/>
            </a:endParaRPr>
          </a:p>
          <a:p>
            <a:pPr algn="ctr">
              <a:spcBef>
                <a:spcPts val="13"/>
              </a:spcBef>
            </a:pPr>
            <a:r>
              <a:rPr sz="1700" b="1" dirty="0">
                <a:latin typeface="Arial"/>
                <a:cs typeface="Arial"/>
              </a:rPr>
              <a:t>or</a:t>
            </a:r>
            <a:endParaRPr sz="1700">
              <a:latin typeface="Arial"/>
              <a:cs typeface="Arial"/>
            </a:endParaRPr>
          </a:p>
          <a:p>
            <a:pPr algn="ctr">
              <a:spcBef>
                <a:spcPts val="9"/>
              </a:spcBef>
            </a:pPr>
            <a:r>
              <a:rPr sz="1700" b="1" spc="4" dirty="0">
                <a:latin typeface="Arial"/>
                <a:cs typeface="Arial"/>
              </a:rPr>
              <a:t>Rom</a:t>
            </a:r>
            <a:r>
              <a:rPr sz="1700" b="1" spc="-27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Operation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6000" y="2039920"/>
            <a:ext cx="1525732" cy="142875"/>
          </a:xfrm>
          <a:custGeom>
            <a:avLst/>
            <a:gdLst/>
            <a:ahLst/>
            <a:cxnLst/>
            <a:rect l="l" t="t" r="r" b="b"/>
            <a:pathLst>
              <a:path w="1678304" h="161925">
                <a:moveTo>
                  <a:pt x="122964" y="79701"/>
                </a:moveTo>
                <a:lnTo>
                  <a:pt x="120396" y="38100"/>
                </a:lnTo>
                <a:lnTo>
                  <a:pt x="0" y="106680"/>
                </a:lnTo>
                <a:lnTo>
                  <a:pt x="102108" y="150440"/>
                </a:lnTo>
                <a:lnTo>
                  <a:pt x="102108" y="80772"/>
                </a:lnTo>
                <a:lnTo>
                  <a:pt x="122964" y="79701"/>
                </a:lnTo>
                <a:close/>
              </a:path>
              <a:path w="1678304" h="161925">
                <a:moveTo>
                  <a:pt x="125505" y="120874"/>
                </a:moveTo>
                <a:lnTo>
                  <a:pt x="122964" y="79701"/>
                </a:lnTo>
                <a:lnTo>
                  <a:pt x="102108" y="80772"/>
                </a:lnTo>
                <a:lnTo>
                  <a:pt x="105156" y="121920"/>
                </a:lnTo>
                <a:lnTo>
                  <a:pt x="125505" y="120874"/>
                </a:lnTo>
                <a:close/>
              </a:path>
              <a:path w="1678304" h="161925">
                <a:moveTo>
                  <a:pt x="128016" y="161544"/>
                </a:moveTo>
                <a:lnTo>
                  <a:pt x="125505" y="120874"/>
                </a:lnTo>
                <a:lnTo>
                  <a:pt x="105156" y="121920"/>
                </a:lnTo>
                <a:lnTo>
                  <a:pt x="102108" y="80772"/>
                </a:lnTo>
                <a:lnTo>
                  <a:pt x="102108" y="150440"/>
                </a:lnTo>
                <a:lnTo>
                  <a:pt x="128016" y="161544"/>
                </a:lnTo>
                <a:close/>
              </a:path>
              <a:path w="1678304" h="161925">
                <a:moveTo>
                  <a:pt x="1677924" y="41148"/>
                </a:moveTo>
                <a:lnTo>
                  <a:pt x="1676400" y="0"/>
                </a:lnTo>
                <a:lnTo>
                  <a:pt x="122964" y="79701"/>
                </a:lnTo>
                <a:lnTo>
                  <a:pt x="125505" y="120874"/>
                </a:lnTo>
                <a:lnTo>
                  <a:pt x="1677924" y="4114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40138" y="3771901"/>
            <a:ext cx="2991196" cy="4397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943732" y="3842719"/>
            <a:ext cx="1782618" cy="273694"/>
          </a:xfrm>
          <a:prstGeom prst="rect">
            <a:avLst/>
          </a:prstGeom>
        </p:spPr>
        <p:txBody>
          <a:bodyPr vert="horz" wrap="square" lIns="0" tIns="11967" rIns="0" bIns="0" rtlCol="0">
            <a:spAutoFit/>
          </a:bodyPr>
          <a:lstStyle/>
          <a:p>
            <a:pPr marL="11397">
              <a:spcBef>
                <a:spcPts val="94"/>
              </a:spcBef>
            </a:pPr>
            <a:r>
              <a:rPr sz="1700" b="1" spc="4" dirty="0">
                <a:latin typeface="Arial"/>
                <a:cs typeface="Arial"/>
              </a:rPr>
              <a:t>SSCNET3 </a:t>
            </a:r>
            <a:r>
              <a:rPr sz="1700" b="1" dirty="0">
                <a:latin typeface="Arial"/>
                <a:cs typeface="Arial"/>
              </a:rPr>
              <a:t>Line</a:t>
            </a:r>
            <a:r>
              <a:rPr sz="1700" b="1" spc="-81" dirty="0">
                <a:latin typeface="Arial"/>
                <a:cs typeface="Arial"/>
              </a:rPr>
              <a:t> </a:t>
            </a:r>
            <a:r>
              <a:rPr sz="1700" b="1" spc="4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96000" y="4059668"/>
            <a:ext cx="1219200" cy="109257"/>
          </a:xfrm>
          <a:custGeom>
            <a:avLst/>
            <a:gdLst/>
            <a:ahLst/>
            <a:cxnLst/>
            <a:rect l="l" t="t" r="r" b="b"/>
            <a:pathLst>
              <a:path w="1341120" h="123825">
                <a:moveTo>
                  <a:pt x="124968" y="41148"/>
                </a:moveTo>
                <a:lnTo>
                  <a:pt x="124968" y="0"/>
                </a:lnTo>
                <a:lnTo>
                  <a:pt x="0" y="60960"/>
                </a:lnTo>
                <a:lnTo>
                  <a:pt x="103632" y="112776"/>
                </a:lnTo>
                <a:lnTo>
                  <a:pt x="103632" y="41148"/>
                </a:lnTo>
                <a:lnTo>
                  <a:pt x="124968" y="41148"/>
                </a:lnTo>
                <a:close/>
              </a:path>
              <a:path w="1341120" h="123825">
                <a:moveTo>
                  <a:pt x="1341120" y="82296"/>
                </a:moveTo>
                <a:lnTo>
                  <a:pt x="1341120" y="41148"/>
                </a:lnTo>
                <a:lnTo>
                  <a:pt x="103632" y="41148"/>
                </a:lnTo>
                <a:lnTo>
                  <a:pt x="103632" y="82296"/>
                </a:lnTo>
                <a:lnTo>
                  <a:pt x="1341120" y="82296"/>
                </a:lnTo>
                <a:close/>
              </a:path>
              <a:path w="1341120" h="123825">
                <a:moveTo>
                  <a:pt x="124968" y="123444"/>
                </a:moveTo>
                <a:lnTo>
                  <a:pt x="124968" y="82296"/>
                </a:lnTo>
                <a:lnTo>
                  <a:pt x="103632" y="82296"/>
                </a:lnTo>
                <a:lnTo>
                  <a:pt x="103632" y="112776"/>
                </a:lnTo>
                <a:lnTo>
                  <a:pt x="124968" y="12344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57797" y="3069963"/>
            <a:ext cx="1313411" cy="7153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593110" y="3147508"/>
            <a:ext cx="1040823" cy="534153"/>
          </a:xfrm>
          <a:prstGeom prst="rect">
            <a:avLst/>
          </a:prstGeom>
        </p:spPr>
        <p:txBody>
          <a:bodyPr vert="horz" wrap="square" lIns="0" tIns="10827" rIns="0" bIns="0" rtlCol="0">
            <a:spAutoFit/>
          </a:bodyPr>
          <a:lstStyle/>
          <a:p>
            <a:pPr marL="316266" marR="4559" indent="-305439">
              <a:lnSpc>
                <a:spcPct val="100499"/>
              </a:lnSpc>
              <a:spcBef>
                <a:spcPts val="85"/>
              </a:spcBef>
            </a:pPr>
            <a:r>
              <a:rPr sz="1700" b="1" dirty="0">
                <a:latin typeface="Arial"/>
                <a:cs typeface="Arial"/>
              </a:rPr>
              <a:t>EMI</a:t>
            </a:r>
            <a:r>
              <a:rPr sz="1700" b="1" spc="-67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Input  </a:t>
            </a:r>
            <a:r>
              <a:rPr sz="1700" b="1" spc="4" dirty="0">
                <a:latin typeface="Arial"/>
                <a:cs typeface="Arial"/>
              </a:rPr>
              <a:t>24V</a:t>
            </a:r>
            <a:endParaRPr sz="17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08615" y="3161403"/>
            <a:ext cx="1678132" cy="285190"/>
          </a:xfrm>
          <a:custGeom>
            <a:avLst/>
            <a:gdLst/>
            <a:ahLst/>
            <a:cxnLst/>
            <a:rect l="l" t="t" r="r" b="b"/>
            <a:pathLst>
              <a:path w="1845945" h="323214">
                <a:moveTo>
                  <a:pt x="1725128" y="82029"/>
                </a:moveTo>
                <a:lnTo>
                  <a:pt x="1719066" y="41108"/>
                </a:lnTo>
                <a:lnTo>
                  <a:pt x="0" y="283464"/>
                </a:lnTo>
                <a:lnTo>
                  <a:pt x="4572" y="323088"/>
                </a:lnTo>
                <a:lnTo>
                  <a:pt x="1725128" y="82029"/>
                </a:lnTo>
                <a:close/>
              </a:path>
              <a:path w="1845945" h="323214">
                <a:moveTo>
                  <a:pt x="1845564" y="44196"/>
                </a:moveTo>
                <a:lnTo>
                  <a:pt x="1712976" y="0"/>
                </a:lnTo>
                <a:lnTo>
                  <a:pt x="1719066" y="41108"/>
                </a:lnTo>
                <a:lnTo>
                  <a:pt x="1740408" y="38100"/>
                </a:lnTo>
                <a:lnTo>
                  <a:pt x="1744980" y="79248"/>
                </a:lnTo>
                <a:lnTo>
                  <a:pt x="1744980" y="113934"/>
                </a:lnTo>
                <a:lnTo>
                  <a:pt x="1845564" y="44196"/>
                </a:lnTo>
                <a:close/>
              </a:path>
              <a:path w="1845945" h="323214">
                <a:moveTo>
                  <a:pt x="1744980" y="79248"/>
                </a:moveTo>
                <a:lnTo>
                  <a:pt x="1740408" y="38100"/>
                </a:lnTo>
                <a:lnTo>
                  <a:pt x="1719066" y="41108"/>
                </a:lnTo>
                <a:lnTo>
                  <a:pt x="1725128" y="82029"/>
                </a:lnTo>
                <a:lnTo>
                  <a:pt x="1744980" y="79248"/>
                </a:lnTo>
                <a:close/>
              </a:path>
              <a:path w="1845945" h="323214">
                <a:moveTo>
                  <a:pt x="1744980" y="113934"/>
                </a:moveTo>
                <a:lnTo>
                  <a:pt x="1744980" y="79248"/>
                </a:lnTo>
                <a:lnTo>
                  <a:pt x="1725128" y="82029"/>
                </a:lnTo>
                <a:lnTo>
                  <a:pt x="1731264" y="123444"/>
                </a:lnTo>
                <a:lnTo>
                  <a:pt x="1744980" y="11393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6262" y="4152451"/>
            <a:ext cx="1905000" cy="7153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223192" y="4228651"/>
            <a:ext cx="1368714" cy="534153"/>
          </a:xfrm>
          <a:prstGeom prst="rect">
            <a:avLst/>
          </a:prstGeom>
        </p:spPr>
        <p:txBody>
          <a:bodyPr vert="horz" wrap="square" lIns="0" tIns="10827" rIns="0" bIns="0" rtlCol="0">
            <a:spAutoFit/>
          </a:bodyPr>
          <a:lstStyle/>
          <a:p>
            <a:pPr marL="223381" marR="4559" indent="-211984">
              <a:lnSpc>
                <a:spcPct val="100499"/>
              </a:lnSpc>
              <a:spcBef>
                <a:spcPts val="85"/>
              </a:spcBef>
            </a:pPr>
            <a:r>
              <a:rPr sz="1700" b="1" dirty="0">
                <a:latin typeface="Arial"/>
                <a:cs typeface="Arial"/>
              </a:rPr>
              <a:t>Q</a:t>
            </a:r>
            <a:r>
              <a:rPr sz="1700" b="1" spc="4" dirty="0">
                <a:latin typeface="Arial"/>
                <a:cs typeface="Arial"/>
              </a:rPr>
              <a:t>170DBA</a:t>
            </a:r>
            <a:r>
              <a:rPr sz="1700" b="1" spc="-4" dirty="0">
                <a:latin typeface="Arial"/>
                <a:cs typeface="Arial"/>
              </a:rPr>
              <a:t>T</a:t>
            </a:r>
            <a:r>
              <a:rPr sz="1700" b="1" dirty="0">
                <a:latin typeface="Arial"/>
                <a:cs typeface="Arial"/>
              </a:rPr>
              <a:t>C  (Q6BAT)</a:t>
            </a:r>
            <a:endParaRPr sz="17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62745" y="4862458"/>
            <a:ext cx="698500" cy="776007"/>
          </a:xfrm>
          <a:custGeom>
            <a:avLst/>
            <a:gdLst/>
            <a:ahLst/>
            <a:cxnLst/>
            <a:rect l="l" t="t" r="r" b="b"/>
            <a:pathLst>
              <a:path w="768350" h="879475">
                <a:moveTo>
                  <a:pt x="703025" y="771184"/>
                </a:moveTo>
                <a:lnTo>
                  <a:pt x="30480" y="0"/>
                </a:lnTo>
                <a:lnTo>
                  <a:pt x="0" y="27432"/>
                </a:lnTo>
                <a:lnTo>
                  <a:pt x="671256" y="798854"/>
                </a:lnTo>
                <a:lnTo>
                  <a:pt x="703025" y="771184"/>
                </a:lnTo>
                <a:close/>
              </a:path>
              <a:path w="768350" h="879475">
                <a:moveTo>
                  <a:pt x="716280" y="857758"/>
                </a:moveTo>
                <a:lnTo>
                  <a:pt x="716280" y="786384"/>
                </a:lnTo>
                <a:lnTo>
                  <a:pt x="684276" y="813816"/>
                </a:lnTo>
                <a:lnTo>
                  <a:pt x="671256" y="798854"/>
                </a:lnTo>
                <a:lnTo>
                  <a:pt x="640080" y="826008"/>
                </a:lnTo>
                <a:lnTo>
                  <a:pt x="716280" y="857758"/>
                </a:lnTo>
                <a:close/>
              </a:path>
              <a:path w="768350" h="879475">
                <a:moveTo>
                  <a:pt x="716280" y="786384"/>
                </a:moveTo>
                <a:lnTo>
                  <a:pt x="703025" y="771184"/>
                </a:lnTo>
                <a:lnTo>
                  <a:pt x="671256" y="798854"/>
                </a:lnTo>
                <a:lnTo>
                  <a:pt x="684276" y="813816"/>
                </a:lnTo>
                <a:lnTo>
                  <a:pt x="716280" y="786384"/>
                </a:lnTo>
                <a:close/>
              </a:path>
              <a:path w="768350" h="879475">
                <a:moveTo>
                  <a:pt x="768096" y="879348"/>
                </a:moveTo>
                <a:lnTo>
                  <a:pt x="734568" y="743712"/>
                </a:lnTo>
                <a:lnTo>
                  <a:pt x="703025" y="771184"/>
                </a:lnTo>
                <a:lnTo>
                  <a:pt x="716280" y="786384"/>
                </a:lnTo>
                <a:lnTo>
                  <a:pt x="716280" y="857758"/>
                </a:lnTo>
                <a:lnTo>
                  <a:pt x="768096" y="87934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29543" y="6723"/>
            <a:ext cx="9131877" cy="6842312"/>
          </a:xfrm>
          <a:custGeom>
            <a:avLst/>
            <a:gdLst/>
            <a:ahLst/>
            <a:cxnLst/>
            <a:rect l="l" t="t" r="r" b="b"/>
            <a:pathLst>
              <a:path w="10045065" h="7754620">
                <a:moveTo>
                  <a:pt x="0" y="0"/>
                </a:moveTo>
                <a:lnTo>
                  <a:pt x="0" y="7754111"/>
                </a:lnTo>
                <a:lnTo>
                  <a:pt x="10044683" y="7754111"/>
                </a:lnTo>
                <a:lnTo>
                  <a:pt x="100446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875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9542" y="205192"/>
            <a:ext cx="2661458" cy="347359"/>
          </a:xfrm>
          <a:prstGeom prst="rect">
            <a:avLst/>
          </a:prstGeom>
        </p:spPr>
        <p:txBody>
          <a:bodyPr vert="horz" wrap="square" lIns="0" tIns="14816" rIns="0" bIns="0" rtlCol="0" anchor="ctr">
            <a:spAutoFit/>
          </a:bodyPr>
          <a:lstStyle/>
          <a:p>
            <a:pPr marL="11397">
              <a:spcBef>
                <a:spcPts val="117"/>
              </a:spcBef>
            </a:pPr>
            <a:r>
              <a:rPr sz="2400" spc="-63" dirty="0"/>
              <a:t>Rotary </a:t>
            </a:r>
            <a:r>
              <a:rPr sz="2400" spc="-67" dirty="0"/>
              <a:t>Switch</a:t>
            </a:r>
            <a:r>
              <a:rPr sz="2400" spc="-247" dirty="0"/>
              <a:t> </a:t>
            </a:r>
            <a:r>
              <a:rPr sz="2400" spc="-58" dirty="0"/>
              <a:t>Setting</a:t>
            </a:r>
            <a:r>
              <a:rPr lang="en-US" sz="2400" spc="-58" dirty="0"/>
              <a:t>:</a:t>
            </a:r>
            <a:endParaRPr sz="2400" spc="-58" dirty="0"/>
          </a:p>
        </p:txBody>
      </p:sp>
      <p:sp>
        <p:nvSpPr>
          <p:cNvPr id="3" name="object 3"/>
          <p:cNvSpPr/>
          <p:nvPr/>
        </p:nvSpPr>
        <p:spPr>
          <a:xfrm>
            <a:off x="1876559" y="808169"/>
            <a:ext cx="8529680" cy="5673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9543" y="6723"/>
            <a:ext cx="9131877" cy="6842312"/>
          </a:xfrm>
          <a:custGeom>
            <a:avLst/>
            <a:gdLst/>
            <a:ahLst/>
            <a:cxnLst/>
            <a:rect l="l" t="t" r="r" b="b"/>
            <a:pathLst>
              <a:path w="10045065" h="7754620">
                <a:moveTo>
                  <a:pt x="0" y="0"/>
                </a:moveTo>
                <a:lnTo>
                  <a:pt x="0" y="7754111"/>
                </a:lnTo>
                <a:lnTo>
                  <a:pt x="10044683" y="7754111"/>
                </a:lnTo>
                <a:lnTo>
                  <a:pt x="10044683" y="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9899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1550</Words>
  <Application>Microsoft Macintosh PowerPoint</Application>
  <PresentationFormat>Widescreen</PresentationFormat>
  <Paragraphs>312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</vt:lpstr>
      <vt:lpstr>Times New Roman</vt:lpstr>
      <vt:lpstr>Wingdings</vt:lpstr>
      <vt:lpstr>Office Theme</vt:lpstr>
      <vt:lpstr>PowerPoint Presentation</vt:lpstr>
      <vt:lpstr>Contents of Motion CPU:</vt:lpstr>
      <vt:lpstr>PowerPoint Presentation</vt:lpstr>
      <vt:lpstr>Overview:</vt:lpstr>
      <vt:lpstr>Overview:</vt:lpstr>
      <vt:lpstr>System Configuration:</vt:lpstr>
      <vt:lpstr>System Configuration:</vt:lpstr>
      <vt:lpstr>Part Identification of Motion CPU</vt:lpstr>
      <vt:lpstr>Rotary Switch Setting:</vt:lpstr>
      <vt:lpstr>Q172DCPU-S1/Q173DCPU-S1:</vt:lpstr>
      <vt:lpstr>Servo Amplifiers and Motor Types:</vt:lpstr>
      <vt:lpstr>S  S C N E T Connection : Q173DCPU</vt:lpstr>
      <vt:lpstr>Encoder Types:</vt:lpstr>
      <vt:lpstr>PowerPoint Presentation</vt:lpstr>
      <vt:lpstr>Incremental Encoder Example:</vt:lpstr>
      <vt:lpstr>Q&amp;A</vt:lpstr>
      <vt:lpstr> Contents:</vt:lpstr>
      <vt:lpstr>PowerPoint Presentation</vt:lpstr>
      <vt:lpstr>PowerPoint Presentation</vt:lpstr>
      <vt:lpstr>Structure of Motion S  F  C     Program (SV13 / SV22) Real Mode):</vt:lpstr>
      <vt:lpstr>Structure of Motion S  F  C      Program   (Real Mode):</vt:lpstr>
      <vt:lpstr>Structure of Motion SFC     Program (SV22 Virtual Mode):</vt:lpstr>
      <vt:lpstr>Structure of Motion  S F  C    Program (Virtual Mode):</vt:lpstr>
      <vt:lpstr>Multiple C P U   High Speed Transmission       Area:</vt:lpstr>
      <vt:lpstr>List of Devices in Motion C P U :</vt:lpstr>
      <vt:lpstr>Internal Relays (M Devices) -1:</vt:lpstr>
      <vt:lpstr>M2400 to M3039 :Real Axis Status</vt:lpstr>
      <vt:lpstr>M3200 to M3839 : Real Axis Command Signal List:</vt:lpstr>
      <vt:lpstr>Virtual Servomotor Axis Status  List:</vt:lpstr>
      <vt:lpstr>Virtual Servomotor Axis Command Signal  List:</vt:lpstr>
      <vt:lpstr>Real Axis  Monitor Device  List:</vt:lpstr>
      <vt:lpstr>Virtual Servomotor Axis Monitor Device List:</vt:lpstr>
      <vt:lpstr>Elements  of  Motion     S   F   C          Program:</vt:lpstr>
      <vt:lpstr>PowerPoint Presentation</vt:lpstr>
      <vt:lpstr>Motion S  F  C       Symbol List (Jump and Pointer):</vt:lpstr>
      <vt:lpstr>PowerPoint Presentation</vt:lpstr>
      <vt:lpstr>Contents:</vt:lpstr>
      <vt:lpstr>PowerPoint Presentation</vt:lpstr>
      <vt:lpstr>PowerPoint Presentation</vt:lpstr>
      <vt:lpstr>PowerPoint Presentation</vt:lpstr>
      <vt:lpstr>PowerPoint Presentation</vt:lpstr>
      <vt:lpstr>MT developer Software for Motion Logic Control</vt:lpstr>
      <vt:lpstr>Project Navigator:</vt:lpstr>
      <vt:lpstr>Basic Setting : Multiple C P U       Setting</vt:lpstr>
      <vt:lpstr>System Structure:</vt:lpstr>
      <vt:lpstr>S SC N E T Structure:</vt:lpstr>
      <vt:lpstr>Parameter Block:</vt:lpstr>
      <vt:lpstr>S  F  C     Program Editor:</vt:lpstr>
      <vt:lpstr>S  F C    Program Editor:</vt:lpstr>
      <vt:lpstr>Motion S  F C    : Sample Program:</vt:lpstr>
      <vt:lpstr>Mechanical System Program:</vt:lpstr>
      <vt:lpstr>Mechanical System Program:</vt:lpstr>
      <vt:lpstr>Mechanical System Program : Sample</vt:lpstr>
      <vt:lpstr>S S C  N  E T   III  Monitor:</vt:lpstr>
      <vt:lpstr>MMN Nagar Press Configuration with Motion Logic Controller</vt:lpstr>
      <vt:lpstr>MMNagar Configuration:</vt:lpstr>
      <vt:lpstr>PowerPoint Presentation</vt:lpstr>
      <vt:lpstr>PowerPoint Presentation</vt:lpstr>
      <vt:lpstr>PowerPoint Presentation</vt:lpstr>
      <vt:lpstr>Q17nCPU Technical Data: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Nivin Clinton A</dc:creator>
  <cp:lastModifiedBy>Nanjayan Nanjayan Radhakrishnan</cp:lastModifiedBy>
  <cp:revision>31</cp:revision>
  <dcterms:created xsi:type="dcterms:W3CDTF">2018-02-23T13:36:20Z</dcterms:created>
  <dcterms:modified xsi:type="dcterms:W3CDTF">2019-08-31T01:30:02Z</dcterms:modified>
</cp:coreProperties>
</file>